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1" r:id="rId4"/>
    <p:sldId id="256" r:id="rId5"/>
    <p:sldId id="269" r:id="rId6"/>
    <p:sldId id="265" r:id="rId7"/>
    <p:sldId id="270" r:id="rId8"/>
    <p:sldId id="259" r:id="rId9"/>
    <p:sldId id="258" r:id="rId10"/>
    <p:sldId id="25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y Ware" initials="TW" lastIdx="1" clrIdx="0">
    <p:extLst>
      <p:ext uri="{19B8F6BF-5375-455C-9EA6-DF929625EA0E}">
        <p15:presenceInfo xmlns:p15="http://schemas.microsoft.com/office/powerpoint/2012/main" userId="c48985f81343fd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A5A6E-0A08-451B-ABD1-D9424757E7FB}" v="10" dt="2020-11-06T15:55:01.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90" d="100"/>
          <a:sy n="90"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BD02-5C1B-4CE8-A056-CA47F6739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81D603-07CD-43E2-BA23-85519DA68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D829EA-523F-474D-B75E-D4F656B88376}"/>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5" name="Footer Placeholder 4">
            <a:extLst>
              <a:ext uri="{FF2B5EF4-FFF2-40B4-BE49-F238E27FC236}">
                <a16:creationId xmlns:a16="http://schemas.microsoft.com/office/drawing/2014/main" id="{CD619A1E-8C2E-4EF4-B291-C6F9D95AF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4FF2A-43C7-4C6D-90A0-3D91629E3EEA}"/>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24976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368C-FC8C-475A-B32B-CBFABFFCA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4B22B3-F12A-4A1C-A885-1013AE1E0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BC81B-DABE-4C71-8843-B04D6B719229}"/>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5" name="Footer Placeholder 4">
            <a:extLst>
              <a:ext uri="{FF2B5EF4-FFF2-40B4-BE49-F238E27FC236}">
                <a16:creationId xmlns:a16="http://schemas.microsoft.com/office/drawing/2014/main" id="{710B96FE-684D-4D26-9CA1-AAE39B80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5EC5E-1CFE-4112-834F-A8FCCF3C3E46}"/>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51418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91B99-2965-474B-A486-807CADEAD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A0F41D-2052-4047-A914-CA0FDC1FB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DA8E4-8B8B-43CA-8C65-9449770D5FA2}"/>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5" name="Footer Placeholder 4">
            <a:extLst>
              <a:ext uri="{FF2B5EF4-FFF2-40B4-BE49-F238E27FC236}">
                <a16:creationId xmlns:a16="http://schemas.microsoft.com/office/drawing/2014/main" id="{F465B1B2-5E3D-4EEB-A4C3-C4FAE61E6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64BBA-36EF-4F6A-8D56-FFA4BD8E2443}"/>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322909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BC4E-061E-498C-9BCA-4CF886210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87EFB-925A-45DC-98AC-5721ADA9A9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00B4D-0A48-4144-940E-B40AB245CFFA}"/>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5" name="Footer Placeholder 4">
            <a:extLst>
              <a:ext uri="{FF2B5EF4-FFF2-40B4-BE49-F238E27FC236}">
                <a16:creationId xmlns:a16="http://schemas.microsoft.com/office/drawing/2014/main" id="{D3B2DDD3-8A24-4379-A8D3-849A0DE4E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6A797-0706-492A-85E5-9E82DA9F7A45}"/>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295005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9132-611A-48C1-9F72-BEC20A370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6845F-7C50-4266-9051-EB93FE729E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813F2-0774-415B-AEAF-35FBD52BA2EC}"/>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5" name="Footer Placeholder 4">
            <a:extLst>
              <a:ext uri="{FF2B5EF4-FFF2-40B4-BE49-F238E27FC236}">
                <a16:creationId xmlns:a16="http://schemas.microsoft.com/office/drawing/2014/main" id="{16D808BF-EE7A-4F5C-AE65-5CE1C4897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DB781-0DEB-4C08-92AB-919902FBA87B}"/>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223948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AE18-EFFB-43B5-B8F5-56A136D9E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4517B-8216-4C8A-996A-2E8E12888F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8B83E-0046-4969-9AF7-FFB321FB1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5929B-F058-423D-8B17-E4B46ABFDB8F}"/>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6" name="Footer Placeholder 5">
            <a:extLst>
              <a:ext uri="{FF2B5EF4-FFF2-40B4-BE49-F238E27FC236}">
                <a16:creationId xmlns:a16="http://schemas.microsoft.com/office/drawing/2014/main" id="{FEE99937-783F-48DB-B757-E2C8B1C2B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77BA8-6B19-4DAF-A5C4-3528B698FE39}"/>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253675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C044-AB6E-411C-A5D9-D42FF82EFF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73503-6D68-441F-99C2-EDDCF0F94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3E34B-D04F-4045-915D-32412F2B48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642A6E-FB5D-4320-820E-8FCCE8084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E04F9-8534-4111-A64A-76CEBA070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F7EDD-FA9C-4828-9FA9-7D6140F7A146}"/>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8" name="Footer Placeholder 7">
            <a:extLst>
              <a:ext uri="{FF2B5EF4-FFF2-40B4-BE49-F238E27FC236}">
                <a16:creationId xmlns:a16="http://schemas.microsoft.com/office/drawing/2014/main" id="{8FF3988C-EACB-445E-9F09-59AD285CF1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56896-EE17-45F2-BB61-325A45F101E5}"/>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172913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D0E7-2DBE-4E90-8559-6410A5446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999AF-6F22-428E-BDF6-40D99F473944}"/>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4" name="Footer Placeholder 3">
            <a:extLst>
              <a:ext uri="{FF2B5EF4-FFF2-40B4-BE49-F238E27FC236}">
                <a16:creationId xmlns:a16="http://schemas.microsoft.com/office/drawing/2014/main" id="{5EF8D15F-7F40-4B1F-9D0D-ABA2690DB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C08C80-482D-4F2D-9A76-A57A8077BB36}"/>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63423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67685-76FE-45E7-8E96-5CB5CD365C9A}"/>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3" name="Footer Placeholder 2">
            <a:extLst>
              <a:ext uri="{FF2B5EF4-FFF2-40B4-BE49-F238E27FC236}">
                <a16:creationId xmlns:a16="http://schemas.microsoft.com/office/drawing/2014/main" id="{F208F630-671D-471C-A043-49D039764E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BF774A-7905-49FC-9199-D28A2439F7EB}"/>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373596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5C3A-F80E-43F5-945A-BE89A1B03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967769-0D4A-44D3-A1CD-85F00C1CD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C920E-A530-4E9A-831D-366EBD899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43CFC-0729-4AAB-AE43-01B39883E214}"/>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6" name="Footer Placeholder 5">
            <a:extLst>
              <a:ext uri="{FF2B5EF4-FFF2-40B4-BE49-F238E27FC236}">
                <a16:creationId xmlns:a16="http://schemas.microsoft.com/office/drawing/2014/main" id="{AB6EA793-28CA-4E87-98CC-25BB994E9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383AD-8C72-47DE-B14E-B5DEB228E799}"/>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156499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9860-D0DE-4FDE-8AF3-F73040347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59C47C-8DC4-409A-8E9D-81975897D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7C44B6-D108-401A-8C8A-51F673523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D1F6D-B116-429D-BD05-B64A63AD0EAB}"/>
              </a:ext>
            </a:extLst>
          </p:cNvPr>
          <p:cNvSpPr>
            <a:spLocks noGrp="1"/>
          </p:cNvSpPr>
          <p:nvPr>
            <p:ph type="dt" sz="half" idx="10"/>
          </p:nvPr>
        </p:nvSpPr>
        <p:spPr/>
        <p:txBody>
          <a:bodyPr/>
          <a:lstStyle/>
          <a:p>
            <a:fld id="{81639077-86E5-4DC8-BC7A-6F0F15859729}" type="datetimeFigureOut">
              <a:rPr lang="en-US" smtClean="0"/>
              <a:t>11/7/2020</a:t>
            </a:fld>
            <a:endParaRPr lang="en-US"/>
          </a:p>
        </p:txBody>
      </p:sp>
      <p:sp>
        <p:nvSpPr>
          <p:cNvPr id="6" name="Footer Placeholder 5">
            <a:extLst>
              <a:ext uri="{FF2B5EF4-FFF2-40B4-BE49-F238E27FC236}">
                <a16:creationId xmlns:a16="http://schemas.microsoft.com/office/drawing/2014/main" id="{EF4805C2-EF01-4A2A-8A94-1208FBF24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E7D5F-7D6F-4A41-BD4B-59C3B2D68D10}"/>
              </a:ext>
            </a:extLst>
          </p:cNvPr>
          <p:cNvSpPr>
            <a:spLocks noGrp="1"/>
          </p:cNvSpPr>
          <p:nvPr>
            <p:ph type="sldNum" sz="quarter" idx="12"/>
          </p:nvPr>
        </p:nvSpPr>
        <p:spPr/>
        <p:txBody>
          <a:bodyPr/>
          <a:lstStyle/>
          <a:p>
            <a:fld id="{367462B9-13A2-41C4-9E9F-10A66C958545}" type="slidenum">
              <a:rPr lang="en-US" smtClean="0"/>
              <a:t>‹#›</a:t>
            </a:fld>
            <a:endParaRPr lang="en-US"/>
          </a:p>
        </p:txBody>
      </p:sp>
    </p:spTree>
    <p:extLst>
      <p:ext uri="{BB962C8B-B14F-4D97-AF65-F5344CB8AC3E}">
        <p14:creationId xmlns:p14="http://schemas.microsoft.com/office/powerpoint/2010/main" val="8065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567C70-24DB-4060-AB30-90BDEC40C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A08A0-FAB4-4231-98B8-D2A320DC4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AB123-587B-4439-A91A-602F13A4F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39077-86E5-4DC8-BC7A-6F0F15859729}" type="datetimeFigureOut">
              <a:rPr lang="en-US" smtClean="0"/>
              <a:t>11/7/2020</a:t>
            </a:fld>
            <a:endParaRPr lang="en-US"/>
          </a:p>
        </p:txBody>
      </p:sp>
      <p:sp>
        <p:nvSpPr>
          <p:cNvPr id="5" name="Footer Placeholder 4">
            <a:extLst>
              <a:ext uri="{FF2B5EF4-FFF2-40B4-BE49-F238E27FC236}">
                <a16:creationId xmlns:a16="http://schemas.microsoft.com/office/drawing/2014/main" id="{C086ED57-9631-45E2-8A34-E3005B7362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8A338D-D6DE-4890-8B8D-AE1E03E79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462B9-13A2-41C4-9E9F-10A66C958545}" type="slidenum">
              <a:rPr lang="en-US" smtClean="0"/>
              <a:t>‹#›</a:t>
            </a:fld>
            <a:endParaRPr lang="en-US"/>
          </a:p>
        </p:txBody>
      </p:sp>
    </p:spTree>
    <p:extLst>
      <p:ext uri="{BB962C8B-B14F-4D97-AF65-F5344CB8AC3E}">
        <p14:creationId xmlns:p14="http://schemas.microsoft.com/office/powerpoint/2010/main" val="128960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84982-2DD3-4314-9A5F-E9220EADEE34}"/>
              </a:ext>
            </a:extLst>
          </p:cNvPr>
          <p:cNvSpPr txBox="1"/>
          <p:nvPr/>
        </p:nvSpPr>
        <p:spPr>
          <a:xfrm>
            <a:off x="577931" y="2700344"/>
            <a:ext cx="5232401" cy="2387600"/>
          </a:xfrm>
        </p:spPr>
        <p:txBody>
          <a:bodyPr vert="horz" lIns="91440" tIns="45720" rIns="91440" bIns="45720" rtlCol="0" anchor="t">
            <a:normAutofit/>
          </a:bodyPr>
          <a:lstStyle/>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SIGMA PI PHI FRATERNITY</a:t>
            </a:r>
          </a:p>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BETA KAPPA BOULÉ</a:t>
            </a:r>
          </a:p>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SOCIAL ACTION PROGRAM </a:t>
            </a:r>
          </a:p>
          <a:p>
            <a:pPr>
              <a:lnSpc>
                <a:spcPct val="90000"/>
              </a:lnSpc>
              <a:spcBef>
                <a:spcPct val="0"/>
              </a:spcBef>
              <a:spcAft>
                <a:spcPts val="600"/>
              </a:spcAft>
            </a:pPr>
            <a:r>
              <a:rPr lang="en-US" sz="3000" dirty="0">
                <a:latin typeface="Microsoft JhengHei UI" panose="020B0604030504040204" pitchFamily="34" charset="-120"/>
                <a:ea typeface="Microsoft JhengHei UI" panose="020B0604030504040204" pitchFamily="34" charset="-120"/>
                <a:cs typeface="+mj-cs"/>
              </a:rPr>
              <a:t>BOULE SCHOLARS 2020-21</a:t>
            </a:r>
          </a:p>
        </p:txBody>
      </p:sp>
      <p:pic>
        <p:nvPicPr>
          <p:cNvPr id="2" name="Picture 1">
            <a:extLst>
              <a:ext uri="{FF2B5EF4-FFF2-40B4-BE49-F238E27FC236}">
                <a16:creationId xmlns:a16="http://schemas.microsoft.com/office/drawing/2014/main" id="{0DE6517B-E009-4FEC-9926-164409BB86AE}"/>
              </a:ext>
            </a:extLst>
          </p:cNvPr>
          <p:cNvPicPr/>
          <p:nvPr/>
        </p:nvPicPr>
        <p:blipFill rotWithShape="1">
          <a:blip r:embed="rId2"/>
          <a:srcRect l="9978" r="9501"/>
          <a:stretch/>
        </p:blipFill>
        <p:spPr bwMode="auto">
          <a:xfrm>
            <a:off x="5810332" y="600053"/>
            <a:ext cx="5536001" cy="5465791"/>
          </a:xfrm>
          <a:prstGeom prst="rect">
            <a:avLst/>
          </a:prstGeom>
          <a:noFill/>
        </p:spPr>
      </p:pic>
    </p:spTree>
    <p:extLst>
      <p:ext uri="{BB962C8B-B14F-4D97-AF65-F5344CB8AC3E}">
        <p14:creationId xmlns:p14="http://schemas.microsoft.com/office/powerpoint/2010/main" val="151794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8D4618E-6B16-479B-B918-F10ABBC172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2562726" y="707444"/>
            <a:ext cx="9629274" cy="5442633"/>
          </a:xfrm>
          <a:prstGeom prst="rect">
            <a:avLst/>
          </a:prstGeom>
        </p:spPr>
      </p:pic>
      <p:sp>
        <p:nvSpPr>
          <p:cNvPr id="19" name="Freeform: Shape 1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436F4B-39E5-4626-AFAD-4C645CE76E8E}"/>
              </a:ext>
            </a:extLst>
          </p:cNvPr>
          <p:cNvSpPr>
            <a:spLocks noGrp="1"/>
          </p:cNvSpPr>
          <p:nvPr>
            <p:ph type="title"/>
          </p:nvPr>
        </p:nvSpPr>
        <p:spPr>
          <a:xfrm>
            <a:off x="0" y="1842247"/>
            <a:ext cx="8396479" cy="4413011"/>
          </a:xfrm>
        </p:spPr>
        <p:txBody>
          <a:bodyPr vert="horz" lIns="91440" tIns="45720" rIns="91440" bIns="45720" rtlCol="0" anchor="b">
            <a:noAutofit/>
          </a:bodyPr>
          <a:lstStyle/>
          <a:p>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r>
              <a:rPr lang="en-US"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Each Scholar to give brief personal update since last workshop.</a:t>
            </a:r>
            <a:br>
              <a:rPr lang="en-US"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br>
              <a:rPr lang="en-US"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r>
              <a:rPr lang="en-US"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Brainstorm about Individual and Group Projects</a:t>
            </a:r>
            <a:br>
              <a:rPr lang="en-US"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br>
              <a:rPr lang="en-US"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r>
              <a:rPr lang="en-US"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t>Kahoot Survey</a:t>
            </a: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br>
              <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rPr>
            </a:br>
            <a:endParaRPr lang="en-US" sz="4400" dirty="0">
              <a:ln w="0"/>
              <a:effectLst>
                <a:outerShdw blurRad="38100" dist="25400" dir="5400000" algn="ctr" rotWithShape="0">
                  <a:srgbClr val="6E747A">
                    <a:alpha val="43000"/>
                  </a:srgbClr>
                </a:outerShdw>
              </a:effectLst>
              <a:latin typeface="Microsoft YaHei UI Light" panose="020B0502040204020203" pitchFamily="34" charset="-122"/>
              <a:ea typeface="Microsoft YaHei UI Light" panose="020B0502040204020203" pitchFamily="34" charset="-122"/>
            </a:endParaRPr>
          </a:p>
        </p:txBody>
      </p:sp>
      <p:sp>
        <p:nvSpPr>
          <p:cNvPr id="9" name="TextBox 8">
            <a:extLst>
              <a:ext uri="{FF2B5EF4-FFF2-40B4-BE49-F238E27FC236}">
                <a16:creationId xmlns:a16="http://schemas.microsoft.com/office/drawing/2014/main" id="{8FDC31C6-DE25-4E28-9048-2EDB9378750E}"/>
              </a:ext>
            </a:extLst>
          </p:cNvPr>
          <p:cNvSpPr txBox="1"/>
          <p:nvPr/>
        </p:nvSpPr>
        <p:spPr>
          <a:xfrm>
            <a:off x="2321924" y="94431"/>
            <a:ext cx="7832593" cy="1015663"/>
          </a:xfrm>
          <a:prstGeom prst="rect">
            <a:avLst/>
          </a:prstGeom>
          <a:noFill/>
        </p:spPr>
        <p:txBody>
          <a:bodyPr wrap="none" rtlCol="0">
            <a:spAutoFit/>
          </a:bodyPr>
          <a:lstStyle/>
          <a:p>
            <a:r>
              <a:rPr lang="en-US" sz="6000" dirty="0">
                <a:latin typeface="Microsoft YaHei UI Light" panose="020B0502040204020203" pitchFamily="34" charset="-122"/>
                <a:ea typeface="Microsoft YaHei UI Light" panose="020B0502040204020203" pitchFamily="34" charset="-122"/>
              </a:rPr>
              <a:t>Updates and Planning</a:t>
            </a:r>
          </a:p>
        </p:txBody>
      </p:sp>
    </p:spTree>
    <p:extLst>
      <p:ext uri="{BB962C8B-B14F-4D97-AF65-F5344CB8AC3E}">
        <p14:creationId xmlns:p14="http://schemas.microsoft.com/office/powerpoint/2010/main" val="320846488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bridge over a body of water&#10;&#10;Description automatically generated">
            <a:extLst>
              <a:ext uri="{FF2B5EF4-FFF2-40B4-BE49-F238E27FC236}">
                <a16:creationId xmlns:a16="http://schemas.microsoft.com/office/drawing/2014/main" id="{AA5A5EA6-E407-4304-9836-E0F9E43CD2AF}"/>
              </a:ext>
            </a:extLst>
          </p:cNvPr>
          <p:cNvPicPr>
            <a:picLocks noChangeAspect="1"/>
          </p:cNvPicPr>
          <p:nvPr/>
        </p:nvPicPr>
        <p:blipFill>
          <a:blip r:embed="rId2">
            <a:alphaModFix amt="7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chemeClr val="accent1">
                <a:lumMod val="75000"/>
                <a:alpha val="71000"/>
              </a:schemeClr>
            </a:outerShdw>
          </a:effectLst>
        </p:spPr>
      </p:pic>
      <p:sp>
        <p:nvSpPr>
          <p:cNvPr id="6" name="TextBox 5">
            <a:extLst>
              <a:ext uri="{FF2B5EF4-FFF2-40B4-BE49-F238E27FC236}">
                <a16:creationId xmlns:a16="http://schemas.microsoft.com/office/drawing/2014/main" id="{F2082855-9CCA-4C55-9264-5696B6A61EA8}"/>
              </a:ext>
            </a:extLst>
          </p:cNvPr>
          <p:cNvSpPr txBox="1"/>
          <p:nvPr/>
        </p:nvSpPr>
        <p:spPr>
          <a:xfrm>
            <a:off x="2085975" y="100013"/>
            <a:ext cx="9197075" cy="1754326"/>
          </a:xfrm>
          <a:prstGeom prst="rect">
            <a:avLst/>
          </a:prstGeom>
          <a:noFill/>
        </p:spPr>
        <p:txBody>
          <a:bodyPr wrap="square" rtlCol="0">
            <a:spAutoFit/>
          </a:bodyPr>
          <a:lstStyle/>
          <a:p>
            <a:pPr algn="ctr"/>
            <a:r>
              <a:rPr lang="en-US" sz="5400" b="1" dirty="0">
                <a:solidFill>
                  <a:schemeClr val="bg1"/>
                </a:solidFill>
                <a:latin typeface="Microsoft YaHei UI Light" panose="020B0502040204020203" pitchFamily="34" charset="-122"/>
                <a:ea typeface="Microsoft YaHei UI Light" panose="020B0502040204020203" pitchFamily="34" charset="-122"/>
              </a:rPr>
              <a:t>Boule Scholars Agenda</a:t>
            </a:r>
          </a:p>
          <a:p>
            <a:pPr algn="ctr"/>
            <a:r>
              <a:rPr lang="en-US" sz="5400" b="1" dirty="0">
                <a:solidFill>
                  <a:schemeClr val="bg1"/>
                </a:solidFill>
                <a:latin typeface="Microsoft YaHei UI Light" panose="020B0502040204020203" pitchFamily="34" charset="-122"/>
                <a:ea typeface="Microsoft YaHei UI Light" panose="020B0502040204020203" pitchFamily="34" charset="-122"/>
              </a:rPr>
              <a:t>November 7, 2020</a:t>
            </a:r>
            <a:endParaRPr lang="en-US" sz="5400" b="1" dirty="0">
              <a:solidFill>
                <a:schemeClr val="bg1"/>
              </a:solidFill>
              <a:latin typeface="+mj-lt"/>
            </a:endParaRPr>
          </a:p>
        </p:txBody>
      </p:sp>
      <p:sp>
        <p:nvSpPr>
          <p:cNvPr id="7" name="TextBox 6">
            <a:extLst>
              <a:ext uri="{FF2B5EF4-FFF2-40B4-BE49-F238E27FC236}">
                <a16:creationId xmlns:a16="http://schemas.microsoft.com/office/drawing/2014/main" id="{F280D76D-E70E-4F33-8110-DA2E825C02F1}"/>
              </a:ext>
            </a:extLst>
          </p:cNvPr>
          <p:cNvSpPr txBox="1"/>
          <p:nvPr/>
        </p:nvSpPr>
        <p:spPr>
          <a:xfrm>
            <a:off x="1414464" y="2663816"/>
            <a:ext cx="9691686" cy="1754326"/>
          </a:xfrm>
          <a:prstGeom prst="rect">
            <a:avLst/>
          </a:prstGeom>
          <a:noFill/>
        </p:spPr>
        <p:txBody>
          <a:bodyPr wrap="square" rtlCol="0">
            <a:spAutoFit/>
          </a:bodyPr>
          <a:lstStyle/>
          <a:p>
            <a:r>
              <a:rPr lang="en-US" sz="3600" b="1" dirty="0">
                <a:solidFill>
                  <a:schemeClr val="bg1"/>
                </a:solidFill>
                <a:latin typeface="Microsoft YaHei UI Light" panose="020B0502040204020203" pitchFamily="34" charset="-122"/>
                <a:ea typeface="Microsoft YaHei UI Light" panose="020B0502040204020203" pitchFamily="34" charset="-122"/>
              </a:rPr>
              <a:t>11:20 -11:30		Up-Dates/Wrap up</a:t>
            </a:r>
          </a:p>
          <a:p>
            <a:r>
              <a:rPr lang="en-US" sz="3600" b="1" dirty="0">
                <a:solidFill>
                  <a:schemeClr val="bg1"/>
                </a:solidFill>
                <a:latin typeface="Microsoft YaHei UI Light" panose="020B0502040204020203" pitchFamily="34" charset="-122"/>
                <a:ea typeface="Microsoft YaHei UI Light" panose="020B0502040204020203" pitchFamily="34" charset="-122"/>
              </a:rPr>
              <a:t>	</a:t>
            </a:r>
          </a:p>
          <a:p>
            <a:r>
              <a:rPr lang="en-US" sz="3600" b="1" dirty="0">
                <a:solidFill>
                  <a:schemeClr val="bg1"/>
                </a:solidFill>
                <a:latin typeface="Microsoft YaHei UI Light" panose="020B0502040204020203" pitchFamily="34" charset="-122"/>
                <a:ea typeface="Microsoft YaHei UI Light" panose="020B0502040204020203" pitchFamily="34" charset="-122"/>
              </a:rPr>
              <a:t> 	Next Work-Shop November 21, 2020</a:t>
            </a:r>
          </a:p>
        </p:txBody>
      </p:sp>
    </p:spTree>
    <p:extLst>
      <p:ext uri="{BB962C8B-B14F-4D97-AF65-F5344CB8AC3E}">
        <p14:creationId xmlns:p14="http://schemas.microsoft.com/office/powerpoint/2010/main" val="348653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7C4D1-373D-4F3A-B1C1-492899880459}"/>
              </a:ext>
            </a:extLst>
          </p:cNvPr>
          <p:cNvSpPr>
            <a:spLocks noGrp="1"/>
          </p:cNvSpPr>
          <p:nvPr>
            <p:ph type="title"/>
          </p:nvPr>
        </p:nvSpPr>
        <p:spPr>
          <a:xfrm>
            <a:off x="1539215" y="1139637"/>
            <a:ext cx="4024938" cy="5718363"/>
          </a:xfrm>
        </p:spPr>
        <p:txBody>
          <a:bodyPr vert="horz" lIns="91440" tIns="45720" rIns="91440" bIns="45720" rtlCol="0" anchor="t">
            <a:normAutofit/>
          </a:bodyPr>
          <a:lstStyle/>
          <a:p>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Sire Archon Attorney Tom Larkin</a:t>
            </a: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 Civil Rights Attorney  </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1400" dirty="0">
                <a:latin typeface="Microsoft JhengHei UI" panose="020B0604030504040204" pitchFamily="34" charset="-120"/>
                <a:ea typeface="Microsoft JhengHei UI" panose="020B0604030504040204" pitchFamily="34" charset="-120"/>
              </a:rPr>
            </a:br>
            <a:br>
              <a:rPr lang="en-US" sz="1400" dirty="0">
                <a:latin typeface="Microsoft JhengHei UI" panose="020B0604030504040204" pitchFamily="34" charset="-120"/>
                <a:ea typeface="Microsoft JhengHei UI" panose="020B0604030504040204" pitchFamily="34" charset="-120"/>
              </a:rPr>
            </a:br>
            <a:br>
              <a:rPr lang="en-US" sz="1400" dirty="0">
                <a:latin typeface="Microsoft JhengHei UI" panose="020B0604030504040204" pitchFamily="34" charset="-120"/>
                <a:ea typeface="Microsoft JhengHei UI" panose="020B0604030504040204" pitchFamily="34" charset="-120"/>
              </a:rPr>
            </a:br>
            <a:br>
              <a:rPr lang="en-US" sz="1400" dirty="0">
                <a:latin typeface="Microsoft JhengHei UI" panose="020B0604030504040204" pitchFamily="34" charset="-120"/>
                <a:ea typeface="Microsoft JhengHei UI" panose="020B0604030504040204" pitchFamily="34" charset="-120"/>
              </a:rPr>
            </a:b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Archon Foster Ware III (Co-Chair)</a:t>
            </a: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 Chemical Engineer </a:t>
            </a: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currently serving in a Leadership </a:t>
            </a: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role with Alabama Power</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Archon Willie Gilford, MD (Co-Chair)</a:t>
            </a: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 Associate Professor, </a:t>
            </a: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Medical Director and </a:t>
            </a:r>
            <a:br>
              <a:rPr lang="en-US" sz="1400" dirty="0">
                <a:latin typeface="Microsoft JhengHei UI" panose="020B0604030504040204" pitchFamily="34" charset="-120"/>
                <a:ea typeface="Microsoft JhengHei UI" panose="020B0604030504040204" pitchFamily="34" charset="-120"/>
              </a:rPr>
            </a:br>
            <a:r>
              <a:rPr lang="en-US" sz="1400" dirty="0">
                <a:latin typeface="Microsoft JhengHei UI" panose="020B0604030504040204" pitchFamily="34" charset="-120"/>
                <a:ea typeface="Microsoft JhengHei UI" panose="020B0604030504040204" pitchFamily="34" charset="-120"/>
              </a:rPr>
              <a:t>Emergency Physician at UAB</a:t>
            </a:r>
            <a:br>
              <a:rPr lang="en-US" sz="2000" dirty="0">
                <a:latin typeface="Microsoft JhengHei UI" panose="020B0604030504040204" pitchFamily="34" charset="-120"/>
                <a:ea typeface="Microsoft JhengHei UI" panose="020B0604030504040204" pitchFamily="34" charset="-120"/>
              </a:rPr>
            </a:br>
            <a:endParaRPr lang="en-US" sz="2000" dirty="0">
              <a:latin typeface="Microsoft JhengHei UI" panose="020B0604030504040204" pitchFamily="34" charset="-120"/>
              <a:ea typeface="Microsoft JhengHei UI" panose="020B0604030504040204" pitchFamily="34" charset="-120"/>
            </a:endParaRPr>
          </a:p>
        </p:txBody>
      </p:sp>
      <p:pic>
        <p:nvPicPr>
          <p:cNvPr id="7" name="Content Placeholder 6">
            <a:extLst>
              <a:ext uri="{FF2B5EF4-FFF2-40B4-BE49-F238E27FC236}">
                <a16:creationId xmlns:a16="http://schemas.microsoft.com/office/drawing/2014/main" id="{D0541522-0058-44CA-99A9-3DB349B9E195}"/>
              </a:ext>
            </a:extLst>
          </p:cNvPr>
          <p:cNvPicPr>
            <a:picLocks noGrp="1" noChangeAspect="1"/>
          </p:cNvPicPr>
          <p:nvPr>
            <p:ph idx="1"/>
          </p:nvPr>
        </p:nvPicPr>
        <p:blipFill rotWithShape="1">
          <a:blip r:embed="rId2">
            <a:alphaModFix/>
          </a:blip>
          <a:srcRect t="161" r="4" b="4"/>
          <a:stretch/>
        </p:blipFill>
        <p:spPr>
          <a:xfrm>
            <a:off x="10279440" y="20237"/>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 name="Picture 1">
            <a:extLst>
              <a:ext uri="{FF2B5EF4-FFF2-40B4-BE49-F238E27FC236}">
                <a16:creationId xmlns:a16="http://schemas.microsoft.com/office/drawing/2014/main" id="{FB77DB0B-426C-442E-9918-B1A7BBE4DC89}"/>
              </a:ext>
            </a:extLst>
          </p:cNvPr>
          <p:cNvPicPr>
            <a:picLocks noChangeAspect="1"/>
          </p:cNvPicPr>
          <p:nvPr/>
        </p:nvPicPr>
        <p:blipFill>
          <a:blip r:embed="rId3"/>
          <a:stretch>
            <a:fillRect/>
          </a:stretch>
        </p:blipFill>
        <p:spPr>
          <a:xfrm>
            <a:off x="170003" y="994568"/>
            <a:ext cx="1209675" cy="1619250"/>
          </a:xfrm>
          <a:prstGeom prst="rect">
            <a:avLst/>
          </a:prstGeom>
        </p:spPr>
      </p:pic>
      <p:pic>
        <p:nvPicPr>
          <p:cNvPr id="6" name="Picture 5">
            <a:extLst>
              <a:ext uri="{FF2B5EF4-FFF2-40B4-BE49-F238E27FC236}">
                <a16:creationId xmlns:a16="http://schemas.microsoft.com/office/drawing/2014/main" id="{70896BE4-50BE-49B8-8678-F26C8AAA26BF}"/>
              </a:ext>
            </a:extLst>
          </p:cNvPr>
          <p:cNvPicPr>
            <a:picLocks noChangeAspect="1"/>
          </p:cNvPicPr>
          <p:nvPr/>
        </p:nvPicPr>
        <p:blipFill>
          <a:blip r:embed="rId4"/>
          <a:stretch>
            <a:fillRect/>
          </a:stretch>
        </p:blipFill>
        <p:spPr>
          <a:xfrm>
            <a:off x="176296" y="2790355"/>
            <a:ext cx="1330134" cy="1820621"/>
          </a:xfrm>
          <a:prstGeom prst="rect">
            <a:avLst/>
          </a:prstGeom>
        </p:spPr>
      </p:pic>
      <p:pic>
        <p:nvPicPr>
          <p:cNvPr id="8" name="Picture 7">
            <a:extLst>
              <a:ext uri="{FF2B5EF4-FFF2-40B4-BE49-F238E27FC236}">
                <a16:creationId xmlns:a16="http://schemas.microsoft.com/office/drawing/2014/main" id="{B8BDE9D4-6ADA-4D4E-ACCB-AA856C065BDE}"/>
              </a:ext>
            </a:extLst>
          </p:cNvPr>
          <p:cNvPicPr>
            <a:picLocks noChangeAspect="1"/>
          </p:cNvPicPr>
          <p:nvPr/>
        </p:nvPicPr>
        <p:blipFill>
          <a:blip r:embed="rId5"/>
          <a:stretch>
            <a:fillRect/>
          </a:stretch>
        </p:blipFill>
        <p:spPr>
          <a:xfrm>
            <a:off x="196189" y="4787513"/>
            <a:ext cx="1343025" cy="1676400"/>
          </a:xfrm>
          <a:prstGeom prst="rect">
            <a:avLst/>
          </a:prstGeom>
        </p:spPr>
      </p:pic>
      <p:sp>
        <p:nvSpPr>
          <p:cNvPr id="3" name="TextBox 2">
            <a:extLst>
              <a:ext uri="{FF2B5EF4-FFF2-40B4-BE49-F238E27FC236}">
                <a16:creationId xmlns:a16="http://schemas.microsoft.com/office/drawing/2014/main" id="{FB14AC76-E2DB-4434-A04C-3A14BA259F72}"/>
              </a:ext>
            </a:extLst>
          </p:cNvPr>
          <p:cNvSpPr txBox="1"/>
          <p:nvPr/>
        </p:nvSpPr>
        <p:spPr>
          <a:xfrm>
            <a:off x="3675294" y="39824"/>
            <a:ext cx="4978735" cy="1200329"/>
          </a:xfrm>
          <a:prstGeom prst="rect">
            <a:avLst/>
          </a:prstGeom>
          <a:noFill/>
        </p:spPr>
        <p:txBody>
          <a:bodyPr wrap="none" rtlCol="0">
            <a:spAutoFit/>
          </a:bodyPr>
          <a:lstStyle/>
          <a:p>
            <a:pPr algn="ctr"/>
            <a:r>
              <a:rPr lang="en-US" sz="2400" dirty="0">
                <a:latin typeface="Microsoft JhengHei UI" panose="020B0604030504040204" pitchFamily="34" charset="-120"/>
                <a:ea typeface="Microsoft JhengHei UI" panose="020B0604030504040204" pitchFamily="34" charset="-120"/>
              </a:rPr>
              <a:t>Sigma Pi Phi Fraternity, Inc.</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2020-21 Boule’ Scholars Program</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Leadership Team</a:t>
            </a:r>
          </a:p>
        </p:txBody>
      </p:sp>
      <p:pic>
        <p:nvPicPr>
          <p:cNvPr id="5" name="Picture 4">
            <a:extLst>
              <a:ext uri="{FF2B5EF4-FFF2-40B4-BE49-F238E27FC236}">
                <a16:creationId xmlns:a16="http://schemas.microsoft.com/office/drawing/2014/main" id="{792CF5F6-E230-43BB-ABA8-757AC98B6F60}"/>
              </a:ext>
            </a:extLst>
          </p:cNvPr>
          <p:cNvPicPr>
            <a:picLocks noChangeAspect="1"/>
          </p:cNvPicPr>
          <p:nvPr/>
        </p:nvPicPr>
        <p:blipFill>
          <a:blip r:embed="rId6"/>
          <a:stretch>
            <a:fillRect/>
          </a:stretch>
        </p:blipFill>
        <p:spPr>
          <a:xfrm>
            <a:off x="5630067" y="1323559"/>
            <a:ext cx="1525727" cy="1475360"/>
          </a:xfrm>
          <a:prstGeom prst="rect">
            <a:avLst/>
          </a:prstGeom>
        </p:spPr>
      </p:pic>
      <p:pic>
        <p:nvPicPr>
          <p:cNvPr id="9" name="Picture 8">
            <a:extLst>
              <a:ext uri="{FF2B5EF4-FFF2-40B4-BE49-F238E27FC236}">
                <a16:creationId xmlns:a16="http://schemas.microsoft.com/office/drawing/2014/main" id="{0817D5AD-7595-4B11-962C-CB7FDB02D86D}"/>
              </a:ext>
            </a:extLst>
          </p:cNvPr>
          <p:cNvPicPr>
            <a:picLocks noChangeAspect="1"/>
          </p:cNvPicPr>
          <p:nvPr/>
        </p:nvPicPr>
        <p:blipFill>
          <a:blip r:embed="rId7"/>
          <a:stretch>
            <a:fillRect/>
          </a:stretch>
        </p:blipFill>
        <p:spPr>
          <a:xfrm>
            <a:off x="5630067" y="2933605"/>
            <a:ext cx="1188823" cy="1719221"/>
          </a:xfrm>
          <a:prstGeom prst="rect">
            <a:avLst/>
          </a:prstGeom>
        </p:spPr>
      </p:pic>
      <p:pic>
        <p:nvPicPr>
          <p:cNvPr id="10" name="Picture 9">
            <a:extLst>
              <a:ext uri="{FF2B5EF4-FFF2-40B4-BE49-F238E27FC236}">
                <a16:creationId xmlns:a16="http://schemas.microsoft.com/office/drawing/2014/main" id="{F75146AB-AAC4-4CF2-A981-B2B26E8910F3}"/>
              </a:ext>
            </a:extLst>
          </p:cNvPr>
          <p:cNvPicPr>
            <a:picLocks noChangeAspect="1"/>
          </p:cNvPicPr>
          <p:nvPr/>
        </p:nvPicPr>
        <p:blipFill>
          <a:blip r:embed="rId8"/>
          <a:stretch>
            <a:fillRect/>
          </a:stretch>
        </p:blipFill>
        <p:spPr>
          <a:xfrm>
            <a:off x="5564153" y="4861801"/>
            <a:ext cx="1201016" cy="1713124"/>
          </a:xfrm>
          <a:prstGeom prst="rect">
            <a:avLst/>
          </a:prstGeom>
        </p:spPr>
      </p:pic>
      <p:sp>
        <p:nvSpPr>
          <p:cNvPr id="11" name="Rectangle 10">
            <a:extLst>
              <a:ext uri="{FF2B5EF4-FFF2-40B4-BE49-F238E27FC236}">
                <a16:creationId xmlns:a16="http://schemas.microsoft.com/office/drawing/2014/main" id="{1E602476-AB3C-400B-923F-AB71F6363AFA}"/>
              </a:ext>
            </a:extLst>
          </p:cNvPr>
          <p:cNvSpPr/>
          <p:nvPr/>
        </p:nvSpPr>
        <p:spPr>
          <a:xfrm>
            <a:off x="7402765" y="1240153"/>
            <a:ext cx="4473702" cy="5262979"/>
          </a:xfrm>
          <a:prstGeom prst="rect">
            <a:avLst/>
          </a:prstGeom>
        </p:spPr>
        <p:txBody>
          <a:bodyPr wrap="square">
            <a:spAutoFit/>
          </a:bodyPr>
          <a:lstStyle/>
          <a:p>
            <a:br>
              <a:rPr lang="en-US" sz="1400" dirty="0"/>
            </a:br>
            <a:r>
              <a:rPr lang="en-US" sz="1400" dirty="0"/>
              <a:t>Archon Attorney Derrick Mills</a:t>
            </a:r>
            <a:br>
              <a:rPr lang="en-US" sz="1400" dirty="0"/>
            </a:br>
            <a:r>
              <a:rPr lang="en-US" sz="1400" dirty="0"/>
              <a:t>- Committee Member</a:t>
            </a:r>
            <a:br>
              <a:rPr lang="en-US" sz="1400" dirty="0"/>
            </a:br>
            <a:r>
              <a:rPr lang="en-US" sz="1400" dirty="0"/>
              <a:t>- Partner with Marsh, Rickard, &amp; Bryan Law Firm</a:t>
            </a:r>
            <a:br>
              <a:rPr lang="en-US" sz="1400" dirty="0"/>
            </a:br>
            <a:br>
              <a:rPr lang="en-US" sz="1400" dirty="0"/>
            </a:br>
            <a:br>
              <a:rPr lang="en-US" sz="1400" dirty="0"/>
            </a:br>
            <a:endParaRPr lang="en-US" sz="1400" dirty="0"/>
          </a:p>
          <a:p>
            <a:endParaRPr lang="en-US" sz="1400" dirty="0"/>
          </a:p>
          <a:p>
            <a:endParaRPr lang="en-US" sz="1400" dirty="0"/>
          </a:p>
          <a:p>
            <a:endParaRPr lang="en-US" sz="1400" dirty="0"/>
          </a:p>
          <a:p>
            <a:r>
              <a:rPr lang="en-US" sz="1400" dirty="0"/>
              <a:t>Archon Corey Hartman, MD</a:t>
            </a:r>
            <a:br>
              <a:rPr lang="en-US" sz="1400" dirty="0"/>
            </a:br>
            <a:r>
              <a:rPr lang="en-US" sz="1400" dirty="0"/>
              <a:t>- Immediate Past Social Action Committee Chair</a:t>
            </a:r>
            <a:br>
              <a:rPr lang="en-US" sz="1400" dirty="0"/>
            </a:br>
            <a:r>
              <a:rPr lang="en-US" sz="1400" dirty="0"/>
              <a:t>-Board Certified Dermatologist and </a:t>
            </a:r>
          </a:p>
          <a:p>
            <a:r>
              <a:rPr lang="en-US" sz="1400" dirty="0"/>
              <a:t>Founder of The Skin Wellness Center</a:t>
            </a:r>
            <a:br>
              <a:rPr lang="en-US" sz="1400" dirty="0"/>
            </a:br>
            <a:br>
              <a:rPr lang="en-US" sz="1400" dirty="0"/>
            </a:br>
            <a:br>
              <a:rPr lang="en-US" sz="1400" dirty="0"/>
            </a:br>
            <a:br>
              <a:rPr lang="en-US" sz="1400" dirty="0"/>
            </a:br>
            <a:endParaRPr lang="en-US" sz="1400" dirty="0"/>
          </a:p>
          <a:p>
            <a:endParaRPr lang="en-US" sz="1400" dirty="0"/>
          </a:p>
          <a:p>
            <a:endParaRPr lang="en-US" sz="1400" dirty="0"/>
          </a:p>
          <a:p>
            <a:endParaRPr lang="en-US" sz="1400" dirty="0"/>
          </a:p>
          <a:p>
            <a:r>
              <a:rPr lang="en-US" sz="1400" dirty="0"/>
              <a:t>Archon </a:t>
            </a:r>
            <a:r>
              <a:rPr lang="en-US" sz="1400" dirty="0" err="1"/>
              <a:t>Issac</a:t>
            </a:r>
            <a:r>
              <a:rPr lang="en-US" sz="1400" dirty="0"/>
              <a:t> </a:t>
            </a:r>
            <a:r>
              <a:rPr lang="en-US" sz="1400" dirty="0" err="1"/>
              <a:t>Ravizee</a:t>
            </a:r>
            <a:r>
              <a:rPr lang="en-US" sz="1400" dirty="0"/>
              <a:t>, MD</a:t>
            </a:r>
            <a:br>
              <a:rPr lang="en-US" sz="1400" dirty="0"/>
            </a:br>
            <a:r>
              <a:rPr lang="en-US" sz="1400" dirty="0"/>
              <a:t>- Beta Kappa Boule’ Foundation Chair</a:t>
            </a:r>
            <a:br>
              <a:rPr lang="en-US" sz="1400" dirty="0"/>
            </a:br>
            <a:r>
              <a:rPr lang="en-US" sz="1400" dirty="0"/>
              <a:t>-Retired OB/GYN after long illustrious career</a:t>
            </a:r>
          </a:p>
        </p:txBody>
      </p:sp>
    </p:spTree>
    <p:extLst>
      <p:ext uri="{BB962C8B-B14F-4D97-AF65-F5344CB8AC3E}">
        <p14:creationId xmlns:p14="http://schemas.microsoft.com/office/powerpoint/2010/main" val="282150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bridge over a body of water&#10;&#10;Description automatically generated">
            <a:extLst>
              <a:ext uri="{FF2B5EF4-FFF2-40B4-BE49-F238E27FC236}">
                <a16:creationId xmlns:a16="http://schemas.microsoft.com/office/drawing/2014/main" id="{AA5A5EA6-E407-4304-9836-E0F9E43CD2AF}"/>
              </a:ext>
            </a:extLst>
          </p:cNvPr>
          <p:cNvPicPr>
            <a:picLocks noChangeAspect="1"/>
          </p:cNvPicPr>
          <p:nvPr/>
        </p:nvPicPr>
        <p:blipFill>
          <a:blip r:embed="rId2">
            <a:alphaModFix amt="7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chemeClr val="tx1"/>
            </a:outerShdw>
          </a:effectLst>
        </p:spPr>
      </p:pic>
      <p:sp>
        <p:nvSpPr>
          <p:cNvPr id="10" name="Title 1">
            <a:extLst>
              <a:ext uri="{FF2B5EF4-FFF2-40B4-BE49-F238E27FC236}">
                <a16:creationId xmlns:a16="http://schemas.microsoft.com/office/drawing/2014/main" id="{468718F2-3A82-4C0B-B9C9-0FD19907D57C}"/>
              </a:ext>
            </a:extLst>
          </p:cNvPr>
          <p:cNvSpPr>
            <a:spLocks noGrp="1"/>
          </p:cNvSpPr>
          <p:nvPr>
            <p:ph type="title"/>
          </p:nvPr>
        </p:nvSpPr>
        <p:spPr/>
        <p:txBody>
          <a:bodyPr>
            <a:normAutofit/>
          </a:bodyPr>
          <a:lstStyle/>
          <a:p>
            <a:pPr algn="ctr"/>
            <a:r>
              <a:rPr lang="en-US" dirty="0">
                <a:solidFill>
                  <a:schemeClr val="bg1"/>
                </a:solidFill>
                <a:latin typeface="Microsoft YaHei UI Light" panose="020B0502040204020203" pitchFamily="34" charset="-122"/>
                <a:ea typeface="Microsoft YaHei UI Light" panose="020B0502040204020203" pitchFamily="34" charset="-122"/>
              </a:rPr>
              <a:t>Beta Kappa Boule’ Scholars Program </a:t>
            </a:r>
            <a:br>
              <a:rPr lang="en-US" dirty="0">
                <a:solidFill>
                  <a:schemeClr val="bg1"/>
                </a:solidFill>
                <a:latin typeface="Microsoft YaHei UI Light" panose="020B0502040204020203" pitchFamily="34" charset="-122"/>
                <a:ea typeface="Microsoft YaHei UI Light" panose="020B0502040204020203" pitchFamily="34" charset="-122"/>
              </a:rPr>
            </a:br>
            <a:r>
              <a:rPr lang="en-US" dirty="0">
                <a:solidFill>
                  <a:schemeClr val="bg1"/>
                </a:solidFill>
                <a:latin typeface="Microsoft YaHei UI Light" panose="020B0502040204020203" pitchFamily="34" charset="-122"/>
                <a:ea typeface="Microsoft YaHei UI Light" panose="020B0502040204020203" pitchFamily="34" charset="-122"/>
              </a:rPr>
              <a:t>Activities 2020-21 </a:t>
            </a:r>
          </a:p>
        </p:txBody>
      </p:sp>
      <p:sp>
        <p:nvSpPr>
          <p:cNvPr id="11" name="Text Placeholder 2">
            <a:extLst>
              <a:ext uri="{FF2B5EF4-FFF2-40B4-BE49-F238E27FC236}">
                <a16:creationId xmlns:a16="http://schemas.microsoft.com/office/drawing/2014/main" id="{78593AC4-D7BD-4159-8553-66AB9724119F}"/>
              </a:ext>
            </a:extLst>
          </p:cNvPr>
          <p:cNvSpPr>
            <a:spLocks noGrp="1"/>
          </p:cNvSpPr>
          <p:nvPr>
            <p:ph type="body" idx="1"/>
          </p:nvPr>
        </p:nvSpPr>
        <p:spPr>
          <a:xfrm>
            <a:off x="406011" y="1578298"/>
            <a:ext cx="5157787" cy="823912"/>
          </a:xfrm>
        </p:spPr>
        <p:txBody>
          <a:bodyPr>
            <a:noAutofit/>
          </a:bodyPr>
          <a:lstStyle/>
          <a:p>
            <a:pPr algn="ctr"/>
            <a:r>
              <a:rPr lang="en-US" sz="2800" dirty="0">
                <a:solidFill>
                  <a:schemeClr val="bg1"/>
                </a:solidFill>
                <a:latin typeface="Microsoft YaHei UI Light" panose="020B0502040204020203" pitchFamily="34" charset="-122"/>
                <a:ea typeface="Microsoft YaHei UI Light" panose="020B0502040204020203" pitchFamily="34" charset="-122"/>
              </a:rPr>
              <a:t>Fall Virtual Sessions</a:t>
            </a:r>
          </a:p>
        </p:txBody>
      </p:sp>
      <p:sp>
        <p:nvSpPr>
          <p:cNvPr id="12" name="Content Placeholder 3">
            <a:extLst>
              <a:ext uri="{FF2B5EF4-FFF2-40B4-BE49-F238E27FC236}">
                <a16:creationId xmlns:a16="http://schemas.microsoft.com/office/drawing/2014/main" id="{3105BF00-07CC-482A-98E8-260DA4401F4C}"/>
              </a:ext>
            </a:extLst>
          </p:cNvPr>
          <p:cNvSpPr>
            <a:spLocks noGrp="1"/>
          </p:cNvSpPr>
          <p:nvPr>
            <p:ph sz="half" idx="2"/>
          </p:nvPr>
        </p:nvSpPr>
        <p:spPr>
          <a:xfrm>
            <a:off x="389403" y="2611536"/>
            <a:ext cx="5157787" cy="3684588"/>
          </a:xfrm>
          <a:ln>
            <a:solidFill>
              <a:schemeClr val="bg1"/>
            </a:solidFill>
          </a:ln>
        </p:spPr>
        <p:txBody>
          <a:bodyPr>
            <a:normAutofit/>
          </a:bodyPr>
          <a:lstStyle/>
          <a:p>
            <a:r>
              <a:rPr lang="en-US" dirty="0">
                <a:solidFill>
                  <a:schemeClr val="bg1"/>
                </a:solidFill>
                <a:latin typeface="Microsoft YaHei UI Light" panose="020B0502040204020203" pitchFamily="34" charset="-122"/>
                <a:ea typeface="Microsoft YaHei UI Light" panose="020B0502040204020203" pitchFamily="34" charset="-122"/>
              </a:rPr>
              <a:t>10/24 Scholar Orientation &amp;  Current Events Discussion</a:t>
            </a:r>
          </a:p>
          <a:p>
            <a:r>
              <a:rPr lang="en-US" dirty="0">
                <a:solidFill>
                  <a:schemeClr val="bg1"/>
                </a:solidFill>
                <a:latin typeface="Microsoft YaHei UI Light" panose="020B0502040204020203" pitchFamily="34" charset="-122"/>
                <a:ea typeface="Microsoft YaHei UI Light" panose="020B0502040204020203" pitchFamily="34" charset="-122"/>
              </a:rPr>
              <a:t> 11/7 Medical Careers &amp; Drug and Sex Talk</a:t>
            </a:r>
          </a:p>
          <a:p>
            <a:r>
              <a:rPr lang="en-US" dirty="0">
                <a:solidFill>
                  <a:schemeClr val="bg1"/>
                </a:solidFill>
                <a:latin typeface="Microsoft YaHei UI Light" panose="020B0502040204020203" pitchFamily="34" charset="-122"/>
                <a:ea typeface="Microsoft YaHei UI Light" panose="020B0502040204020203" pitchFamily="34" charset="-122"/>
              </a:rPr>
              <a:t>11/21 Entrepreneurship &amp; Personal Finance </a:t>
            </a:r>
          </a:p>
          <a:p>
            <a:r>
              <a:rPr lang="en-US" dirty="0">
                <a:solidFill>
                  <a:schemeClr val="bg1"/>
                </a:solidFill>
                <a:latin typeface="Microsoft YaHei UI Light" panose="020B0502040204020203" pitchFamily="34" charset="-122"/>
                <a:ea typeface="Microsoft YaHei UI Light" panose="020B0502040204020203" pitchFamily="34" charset="-122"/>
              </a:rPr>
              <a:t>12/5 Public Safety &amp; Police Interactions </a:t>
            </a:r>
          </a:p>
        </p:txBody>
      </p:sp>
      <p:sp>
        <p:nvSpPr>
          <p:cNvPr id="13" name="Text Placeholder 4">
            <a:extLst>
              <a:ext uri="{FF2B5EF4-FFF2-40B4-BE49-F238E27FC236}">
                <a16:creationId xmlns:a16="http://schemas.microsoft.com/office/drawing/2014/main" id="{BB8F2C3B-EAD6-41B5-BFA5-0FF6AB52886F}"/>
              </a:ext>
            </a:extLst>
          </p:cNvPr>
          <p:cNvSpPr>
            <a:spLocks noGrp="1"/>
          </p:cNvSpPr>
          <p:nvPr>
            <p:ph type="body" sz="quarter" idx="3"/>
          </p:nvPr>
        </p:nvSpPr>
        <p:spPr>
          <a:xfrm>
            <a:off x="6230942" y="1580259"/>
            <a:ext cx="5183188" cy="823912"/>
          </a:xfrm>
        </p:spPr>
        <p:txBody>
          <a:bodyPr>
            <a:normAutofit/>
          </a:bodyPr>
          <a:lstStyle/>
          <a:p>
            <a:pPr algn="ctr"/>
            <a:r>
              <a:rPr lang="en-US" sz="2800" dirty="0">
                <a:solidFill>
                  <a:schemeClr val="bg1"/>
                </a:solidFill>
                <a:latin typeface="Microsoft YaHei UI Light" panose="020B0502040204020203" pitchFamily="34" charset="-122"/>
                <a:ea typeface="Microsoft YaHei UI Light" panose="020B0502040204020203" pitchFamily="34" charset="-122"/>
              </a:rPr>
              <a:t>Spring Virtual Sessions</a:t>
            </a:r>
          </a:p>
        </p:txBody>
      </p:sp>
      <p:sp>
        <p:nvSpPr>
          <p:cNvPr id="14" name="Content Placeholder 5">
            <a:extLst>
              <a:ext uri="{FF2B5EF4-FFF2-40B4-BE49-F238E27FC236}">
                <a16:creationId xmlns:a16="http://schemas.microsoft.com/office/drawing/2014/main" id="{0B5EAA00-1A2B-4F5B-A5AC-5185EB73E7BE}"/>
              </a:ext>
            </a:extLst>
          </p:cNvPr>
          <p:cNvSpPr>
            <a:spLocks noGrp="1"/>
          </p:cNvSpPr>
          <p:nvPr>
            <p:ph sz="quarter" idx="4"/>
          </p:nvPr>
        </p:nvSpPr>
        <p:spPr>
          <a:xfrm>
            <a:off x="6502400" y="2611537"/>
            <a:ext cx="5325599" cy="3684588"/>
          </a:xfrm>
          <a:ln>
            <a:solidFill>
              <a:schemeClr val="bg1"/>
            </a:solidFill>
          </a:ln>
        </p:spPr>
        <p:txBody>
          <a:bodyPr>
            <a:normAutofit fontScale="92500" lnSpcReduction="20000"/>
          </a:bodyPr>
          <a:lstStyle/>
          <a:p>
            <a:r>
              <a:rPr lang="en-US" dirty="0">
                <a:solidFill>
                  <a:schemeClr val="bg1"/>
                </a:solidFill>
                <a:latin typeface="Microsoft YaHei UI Light" panose="020B0502040204020203" pitchFamily="34" charset="-122"/>
                <a:ea typeface="Microsoft YaHei UI Light" panose="020B0502040204020203" pitchFamily="34" charset="-122"/>
              </a:rPr>
              <a:t>1/16 Public Speaking &amp; Interview Techniques </a:t>
            </a:r>
          </a:p>
          <a:p>
            <a:r>
              <a:rPr lang="en-US" dirty="0">
                <a:solidFill>
                  <a:schemeClr val="bg1"/>
                </a:solidFill>
                <a:latin typeface="Microsoft YaHei UI Light" panose="020B0502040204020203" pitchFamily="34" charset="-122"/>
                <a:ea typeface="Microsoft YaHei UI Light" panose="020B0502040204020203" pitchFamily="34" charset="-122"/>
              </a:rPr>
              <a:t>1/30 Time Management &amp; Study Habits</a:t>
            </a:r>
          </a:p>
          <a:p>
            <a:r>
              <a:rPr lang="en-US" dirty="0">
                <a:solidFill>
                  <a:schemeClr val="bg1"/>
                </a:solidFill>
                <a:latin typeface="Microsoft YaHei UI Light" panose="020B0502040204020203" pitchFamily="34" charset="-122"/>
                <a:ea typeface="Microsoft YaHei UI Light" panose="020B0502040204020203" pitchFamily="34" charset="-122"/>
              </a:rPr>
              <a:t>2/13 Etiquette</a:t>
            </a:r>
          </a:p>
          <a:p>
            <a:r>
              <a:rPr lang="en-US" dirty="0">
                <a:solidFill>
                  <a:schemeClr val="bg1"/>
                </a:solidFill>
                <a:latin typeface="Microsoft YaHei UI Light" panose="020B0502040204020203" pitchFamily="34" charset="-122"/>
                <a:ea typeface="Microsoft YaHei UI Light" panose="020B0502040204020203" pitchFamily="34" charset="-122"/>
              </a:rPr>
              <a:t>3/13 Legislative Process Overview</a:t>
            </a:r>
          </a:p>
          <a:p>
            <a:r>
              <a:rPr lang="en-US" dirty="0">
                <a:solidFill>
                  <a:schemeClr val="bg1"/>
                </a:solidFill>
                <a:latin typeface="Microsoft YaHei UI Light" panose="020B0502040204020203" pitchFamily="34" charset="-122"/>
                <a:ea typeface="Microsoft YaHei UI Light" panose="020B0502040204020203" pitchFamily="34" charset="-122"/>
              </a:rPr>
              <a:t>4/13 Law Careers</a:t>
            </a:r>
          </a:p>
          <a:p>
            <a:r>
              <a:rPr lang="en-US" dirty="0">
                <a:solidFill>
                  <a:schemeClr val="bg1"/>
                </a:solidFill>
                <a:latin typeface="Microsoft YaHei UI Light" panose="020B0502040204020203" pitchFamily="34" charset="-122"/>
                <a:ea typeface="Microsoft YaHei UI Light" panose="020B0502040204020203" pitchFamily="34" charset="-122"/>
              </a:rPr>
              <a:t>4/24 Engineering &amp; Technology</a:t>
            </a:r>
          </a:p>
          <a:p>
            <a:r>
              <a:rPr lang="en-US" dirty="0">
                <a:solidFill>
                  <a:schemeClr val="bg1"/>
                </a:solidFill>
                <a:latin typeface="Microsoft YaHei UI Light" panose="020B0502040204020203" pitchFamily="34" charset="-122"/>
                <a:ea typeface="Microsoft YaHei UI Light" panose="020B0502040204020203" pitchFamily="34" charset="-122"/>
              </a:rPr>
              <a:t>May Awards Banquet</a:t>
            </a:r>
          </a:p>
        </p:txBody>
      </p:sp>
    </p:spTree>
    <p:extLst>
      <p:ext uri="{BB962C8B-B14F-4D97-AF65-F5344CB8AC3E}">
        <p14:creationId xmlns:p14="http://schemas.microsoft.com/office/powerpoint/2010/main" val="221275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bridge over a body of water&#10;&#10;Description automatically generated">
            <a:extLst>
              <a:ext uri="{FF2B5EF4-FFF2-40B4-BE49-F238E27FC236}">
                <a16:creationId xmlns:a16="http://schemas.microsoft.com/office/drawing/2014/main" id="{AA5A5EA6-E407-4304-9836-E0F9E43CD2AF}"/>
              </a:ext>
            </a:extLst>
          </p:cNvPr>
          <p:cNvPicPr>
            <a:picLocks noChangeAspect="1"/>
          </p:cNvPicPr>
          <p:nvPr/>
        </p:nvPicPr>
        <p:blipFill>
          <a:blip r:embed="rId2">
            <a:alphaModFix amt="7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chemeClr val="accent1">
                <a:lumMod val="75000"/>
                <a:alpha val="71000"/>
              </a:schemeClr>
            </a:outerShdw>
          </a:effectLst>
        </p:spPr>
      </p:pic>
      <p:sp>
        <p:nvSpPr>
          <p:cNvPr id="6" name="TextBox 5">
            <a:extLst>
              <a:ext uri="{FF2B5EF4-FFF2-40B4-BE49-F238E27FC236}">
                <a16:creationId xmlns:a16="http://schemas.microsoft.com/office/drawing/2014/main" id="{F2082855-9CCA-4C55-9264-5696B6A61EA8}"/>
              </a:ext>
            </a:extLst>
          </p:cNvPr>
          <p:cNvSpPr txBox="1"/>
          <p:nvPr/>
        </p:nvSpPr>
        <p:spPr>
          <a:xfrm>
            <a:off x="2085975" y="100013"/>
            <a:ext cx="9197075" cy="1754326"/>
          </a:xfrm>
          <a:prstGeom prst="rect">
            <a:avLst/>
          </a:prstGeom>
          <a:noFill/>
        </p:spPr>
        <p:txBody>
          <a:bodyPr wrap="square" rtlCol="0">
            <a:spAutoFit/>
          </a:bodyPr>
          <a:lstStyle/>
          <a:p>
            <a:pPr algn="ctr"/>
            <a:r>
              <a:rPr lang="en-US" sz="5400" b="1" dirty="0">
                <a:solidFill>
                  <a:schemeClr val="bg1"/>
                </a:solidFill>
                <a:latin typeface="Microsoft YaHei UI Light" panose="020B0502040204020203" pitchFamily="34" charset="-122"/>
                <a:ea typeface="Microsoft YaHei UI Light" panose="020B0502040204020203" pitchFamily="34" charset="-122"/>
              </a:rPr>
              <a:t>Boule’ Scholars Agenda</a:t>
            </a:r>
          </a:p>
          <a:p>
            <a:pPr algn="ctr"/>
            <a:r>
              <a:rPr lang="en-US" sz="5400" b="1" dirty="0">
                <a:solidFill>
                  <a:schemeClr val="bg1"/>
                </a:solidFill>
                <a:latin typeface="Microsoft YaHei UI Light" panose="020B0502040204020203" pitchFamily="34" charset="-122"/>
                <a:ea typeface="Microsoft YaHei UI Light" panose="020B0502040204020203" pitchFamily="34" charset="-122"/>
              </a:rPr>
              <a:t>November 7, 2020</a:t>
            </a:r>
            <a:endParaRPr lang="en-US" sz="5400" b="1" dirty="0">
              <a:solidFill>
                <a:schemeClr val="bg1"/>
              </a:solidFill>
              <a:latin typeface="+mj-lt"/>
            </a:endParaRPr>
          </a:p>
        </p:txBody>
      </p:sp>
      <p:sp>
        <p:nvSpPr>
          <p:cNvPr id="7" name="TextBox 6">
            <a:extLst>
              <a:ext uri="{FF2B5EF4-FFF2-40B4-BE49-F238E27FC236}">
                <a16:creationId xmlns:a16="http://schemas.microsoft.com/office/drawing/2014/main" id="{F280D76D-E70E-4F33-8110-DA2E825C02F1}"/>
              </a:ext>
            </a:extLst>
          </p:cNvPr>
          <p:cNvSpPr txBox="1"/>
          <p:nvPr/>
        </p:nvSpPr>
        <p:spPr>
          <a:xfrm>
            <a:off x="1414464" y="2663816"/>
            <a:ext cx="9691686" cy="4524315"/>
          </a:xfrm>
          <a:prstGeom prst="rect">
            <a:avLst/>
          </a:prstGeom>
          <a:noFill/>
        </p:spPr>
        <p:txBody>
          <a:bodyPr wrap="square" rtlCol="0">
            <a:spAutoFit/>
          </a:bodyPr>
          <a:lstStyle/>
          <a:p>
            <a:r>
              <a:rPr lang="en-US" sz="3600" b="1" dirty="0">
                <a:solidFill>
                  <a:schemeClr val="bg1"/>
                </a:solidFill>
                <a:latin typeface="Microsoft YaHei UI Light" panose="020B0502040204020203" pitchFamily="34" charset="-122"/>
                <a:ea typeface="Microsoft YaHei UI Light" panose="020B0502040204020203" pitchFamily="34" charset="-122"/>
              </a:rPr>
              <a:t>10:00 -10:05		Introductions / Roll Call</a:t>
            </a:r>
          </a:p>
          <a:p>
            <a:r>
              <a:rPr lang="en-US" sz="3600" b="1" dirty="0">
                <a:solidFill>
                  <a:schemeClr val="bg1"/>
                </a:solidFill>
                <a:latin typeface="Microsoft YaHei UI Light" panose="020B0502040204020203" pitchFamily="34" charset="-122"/>
                <a:ea typeface="Microsoft YaHei UI Light" panose="020B0502040204020203" pitchFamily="34" charset="-122"/>
              </a:rPr>
              <a:t>10:05 -10:15		Current Events/Open Talk</a:t>
            </a:r>
          </a:p>
          <a:p>
            <a:r>
              <a:rPr lang="en-US" sz="3600" b="1" dirty="0">
                <a:solidFill>
                  <a:schemeClr val="bg1"/>
                </a:solidFill>
                <a:latin typeface="Microsoft YaHei UI Light" panose="020B0502040204020203" pitchFamily="34" charset="-122"/>
                <a:ea typeface="Microsoft YaHei UI Light" panose="020B0502040204020203" pitchFamily="34" charset="-122"/>
              </a:rPr>
              <a:t>10:15 -10:40		Medical Careers Panel    10:40-11:20		Speaker “Drugs and Sex”</a:t>
            </a:r>
          </a:p>
          <a:p>
            <a:r>
              <a:rPr lang="en-US" sz="3600" b="1" dirty="0">
                <a:solidFill>
                  <a:schemeClr val="bg1"/>
                </a:solidFill>
                <a:latin typeface="Microsoft YaHei UI Light" panose="020B0502040204020203" pitchFamily="34" charset="-122"/>
                <a:ea typeface="Microsoft YaHei UI Light" panose="020B0502040204020203" pitchFamily="34" charset="-122"/>
              </a:rPr>
              <a:t>11:20 -11:25		Q&amp;A/ Mentoring</a:t>
            </a:r>
          </a:p>
          <a:p>
            <a:r>
              <a:rPr lang="en-US" sz="3600" b="1" dirty="0">
                <a:solidFill>
                  <a:schemeClr val="bg1"/>
                </a:solidFill>
                <a:latin typeface="Microsoft YaHei UI Light" panose="020B0502040204020203" pitchFamily="34" charset="-122"/>
                <a:ea typeface="Microsoft YaHei UI Light" panose="020B0502040204020203" pitchFamily="34" charset="-122"/>
              </a:rPr>
              <a:t>11:25 -11:30		Up-Dates/Wrap up</a:t>
            </a:r>
          </a:p>
          <a:p>
            <a:r>
              <a:rPr lang="en-US" sz="3600" b="1" dirty="0">
                <a:solidFill>
                  <a:schemeClr val="bg1"/>
                </a:solidFill>
                <a:latin typeface="Microsoft YaHei UI Light" panose="020B0502040204020203" pitchFamily="34" charset="-122"/>
                <a:ea typeface="Microsoft YaHei UI Light" panose="020B0502040204020203" pitchFamily="34" charset="-122"/>
              </a:rPr>
              <a:t>	</a:t>
            </a:r>
          </a:p>
          <a:p>
            <a:r>
              <a:rPr lang="en-US" sz="3600" b="1" dirty="0">
                <a:solidFill>
                  <a:schemeClr val="bg1"/>
                </a:solidFill>
                <a:latin typeface="Microsoft YaHei UI Light" panose="020B0502040204020203" pitchFamily="34" charset="-122"/>
                <a:ea typeface="Microsoft YaHei UI Light" panose="020B0502040204020203" pitchFamily="34" charset="-122"/>
              </a:rPr>
              <a:t> 	</a:t>
            </a:r>
          </a:p>
        </p:txBody>
      </p:sp>
    </p:spTree>
    <p:extLst>
      <p:ext uri="{BB962C8B-B14F-4D97-AF65-F5344CB8AC3E}">
        <p14:creationId xmlns:p14="http://schemas.microsoft.com/office/powerpoint/2010/main" val="403846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31912-4A1A-4747-B56A-41B8DE935F51}"/>
              </a:ext>
            </a:extLst>
          </p:cNvPr>
          <p:cNvPicPr>
            <a:picLocks noChangeAspect="1"/>
          </p:cNvPicPr>
          <p:nvPr/>
        </p:nvPicPr>
        <p:blipFill>
          <a:blip r:embed="rId2"/>
          <a:stretch>
            <a:fillRect/>
          </a:stretch>
        </p:blipFill>
        <p:spPr>
          <a:xfrm>
            <a:off x="183343" y="328271"/>
            <a:ext cx="11825314" cy="6201458"/>
          </a:xfrm>
          <a:prstGeom prst="rect">
            <a:avLst/>
          </a:prstGeom>
        </p:spPr>
      </p:pic>
    </p:spTree>
    <p:extLst>
      <p:ext uri="{BB962C8B-B14F-4D97-AF65-F5344CB8AC3E}">
        <p14:creationId xmlns:p14="http://schemas.microsoft.com/office/powerpoint/2010/main" val="63268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7C4D1-373D-4F3A-B1C1-492899880459}"/>
              </a:ext>
            </a:extLst>
          </p:cNvPr>
          <p:cNvSpPr>
            <a:spLocks noGrp="1"/>
          </p:cNvSpPr>
          <p:nvPr>
            <p:ph type="title"/>
          </p:nvPr>
        </p:nvSpPr>
        <p:spPr>
          <a:xfrm>
            <a:off x="2049330" y="1168677"/>
            <a:ext cx="6987093" cy="5125219"/>
          </a:xfrm>
        </p:spPr>
        <p:txBody>
          <a:bodyPr vert="horz" lIns="91440" tIns="45720" rIns="91440" bIns="45720" rtlCol="0" anchor="t">
            <a:normAutofit fontScale="90000"/>
          </a:bodyPr>
          <a:lstStyle/>
          <a:p>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a:t>
            </a:r>
            <a:br>
              <a:rPr lang="en-US" sz="2000" dirty="0">
                <a:latin typeface="Microsoft JhengHei UI" panose="020B0604030504040204" pitchFamily="34" charset="-120"/>
                <a:ea typeface="Microsoft JhengHei UI" panose="020B0604030504040204" pitchFamily="34" charset="-120"/>
              </a:rPr>
            </a:br>
            <a:r>
              <a:rPr lang="en-US" sz="2700" b="1" dirty="0">
                <a:latin typeface="Microsoft JhengHei UI" panose="020B0604030504040204" pitchFamily="34" charset="-120"/>
                <a:ea typeface="Microsoft JhengHei UI" panose="020B0604030504040204" pitchFamily="34" charset="-120"/>
              </a:rPr>
              <a:t>DENTISTRY</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Adolphus Jackson, DMD</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-Founder West Princeton Dental Clinic</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Former Member State of Alabama Dental Board</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a:t>
            </a:r>
            <a:br>
              <a:rPr lang="en-US" sz="2000" dirty="0">
                <a:latin typeface="Microsoft JhengHei UI" panose="020B0604030504040204" pitchFamily="34" charset="-120"/>
                <a:ea typeface="Microsoft JhengHei UI" panose="020B0604030504040204" pitchFamily="34" charset="-120"/>
              </a:rPr>
            </a:br>
            <a:r>
              <a:rPr lang="en-US" sz="2700" b="1" dirty="0">
                <a:latin typeface="Microsoft JhengHei UI" panose="020B0604030504040204" pitchFamily="34" charset="-120"/>
                <a:ea typeface="Microsoft JhengHei UI" panose="020B0604030504040204" pitchFamily="34" charset="-120"/>
              </a:rPr>
              <a:t>VETINARY MEDICINE</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Jerome Williams, DVM</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Founder of Red Mountain Animal Clinic</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-Board Chair and President Pro </a:t>
            </a:r>
            <a:r>
              <a:rPr lang="en-US" sz="2000" dirty="0" err="1">
                <a:latin typeface="Microsoft JhengHei UI" panose="020B0604030504040204" pitchFamily="34" charset="-120"/>
                <a:ea typeface="Microsoft JhengHei UI" panose="020B0604030504040204" pitchFamily="34" charset="-120"/>
              </a:rPr>
              <a:t>Tem</a:t>
            </a:r>
            <a:r>
              <a:rPr lang="en-US" sz="2000" dirty="0">
                <a:latin typeface="Microsoft JhengHei UI" panose="020B0604030504040204" pitchFamily="34" charset="-120"/>
                <a:ea typeface="Microsoft JhengHei UI" panose="020B0604030504040204" pitchFamily="34" charset="-120"/>
              </a:rPr>
              <a:t> Alabama A&amp;M</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endParaRPr lang="en-US" sz="2000" dirty="0">
              <a:latin typeface="Microsoft JhengHei UI" panose="020B0604030504040204" pitchFamily="34" charset="-120"/>
              <a:ea typeface="Microsoft JhengHei UI" panose="020B0604030504040204" pitchFamily="34" charset="-120"/>
            </a:endParaRPr>
          </a:p>
        </p:txBody>
      </p:sp>
      <p:pic>
        <p:nvPicPr>
          <p:cNvPr id="7" name="Content Placeholder 6">
            <a:extLst>
              <a:ext uri="{FF2B5EF4-FFF2-40B4-BE49-F238E27FC236}">
                <a16:creationId xmlns:a16="http://schemas.microsoft.com/office/drawing/2014/main" id="{D0541522-0058-44CA-99A9-3DB349B9E195}"/>
              </a:ext>
            </a:extLst>
          </p:cNvPr>
          <p:cNvPicPr>
            <a:picLocks noGrp="1" noChangeAspect="1"/>
          </p:cNvPicPr>
          <p:nvPr>
            <p:ph idx="1"/>
          </p:nvPr>
        </p:nvPicPr>
        <p:blipFill rotWithShape="1">
          <a:blip r:embed="rId2">
            <a:alphaModFix/>
          </a:blip>
          <a:srcRect t="161" r="4" b="4"/>
          <a:stretch/>
        </p:blipFill>
        <p:spPr>
          <a:xfrm>
            <a:off x="10078481" y="8348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0" name="TextBox 9">
            <a:extLst>
              <a:ext uri="{FF2B5EF4-FFF2-40B4-BE49-F238E27FC236}">
                <a16:creationId xmlns:a16="http://schemas.microsoft.com/office/drawing/2014/main" id="{1FC9B0EA-CD78-4513-91B7-C6B64865768A}"/>
              </a:ext>
            </a:extLst>
          </p:cNvPr>
          <p:cNvSpPr txBox="1"/>
          <p:nvPr/>
        </p:nvSpPr>
        <p:spPr>
          <a:xfrm>
            <a:off x="3234244" y="39824"/>
            <a:ext cx="5860836" cy="1384995"/>
          </a:xfrm>
          <a:prstGeom prst="rect">
            <a:avLst/>
          </a:prstGeom>
          <a:noFill/>
        </p:spPr>
        <p:txBody>
          <a:bodyPr wrap="none" rtlCol="0">
            <a:spAutoFit/>
          </a:bodyPr>
          <a:lstStyle/>
          <a:p>
            <a:pPr algn="ctr"/>
            <a:r>
              <a:rPr lang="en-US" sz="2400" dirty="0">
                <a:latin typeface="Microsoft JhengHei UI" panose="020B0604030504040204" pitchFamily="34" charset="-120"/>
                <a:ea typeface="Microsoft JhengHei UI" panose="020B0604030504040204" pitchFamily="34" charset="-120"/>
              </a:rPr>
              <a:t>Sigma Pi Phi Fraternity, Inc.</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2020-21 Boule’ Scholars Program</a:t>
            </a:r>
            <a:br>
              <a:rPr lang="en-US" sz="2400" dirty="0">
                <a:latin typeface="Microsoft JhengHei UI" panose="020B0604030504040204" pitchFamily="34" charset="-120"/>
                <a:ea typeface="Microsoft JhengHei UI" panose="020B0604030504040204" pitchFamily="34" charset="-120"/>
              </a:rPr>
            </a:br>
            <a:r>
              <a:rPr lang="en-US" sz="3600" dirty="0">
                <a:latin typeface="Microsoft JhengHei UI" panose="020B0604030504040204" pitchFamily="34" charset="-120"/>
                <a:ea typeface="Microsoft JhengHei UI" panose="020B0604030504040204" pitchFamily="34" charset="-120"/>
              </a:rPr>
              <a:t>MEDICAL CAREERS PANEL</a:t>
            </a:r>
          </a:p>
        </p:txBody>
      </p:sp>
      <p:pic>
        <p:nvPicPr>
          <p:cNvPr id="6" name="Picture 5">
            <a:extLst>
              <a:ext uri="{FF2B5EF4-FFF2-40B4-BE49-F238E27FC236}">
                <a16:creationId xmlns:a16="http://schemas.microsoft.com/office/drawing/2014/main" id="{128BE31B-43A5-48FD-BA58-E25E974DE10F}"/>
              </a:ext>
            </a:extLst>
          </p:cNvPr>
          <p:cNvPicPr>
            <a:picLocks noChangeAspect="1"/>
          </p:cNvPicPr>
          <p:nvPr/>
        </p:nvPicPr>
        <p:blipFill>
          <a:blip r:embed="rId3"/>
          <a:stretch>
            <a:fillRect/>
          </a:stretch>
        </p:blipFill>
        <p:spPr>
          <a:xfrm>
            <a:off x="275060" y="3428999"/>
            <a:ext cx="1774269" cy="2408351"/>
          </a:xfrm>
          <a:prstGeom prst="rect">
            <a:avLst/>
          </a:prstGeom>
        </p:spPr>
      </p:pic>
      <p:pic>
        <p:nvPicPr>
          <p:cNvPr id="8" name="Picture 7">
            <a:extLst>
              <a:ext uri="{FF2B5EF4-FFF2-40B4-BE49-F238E27FC236}">
                <a16:creationId xmlns:a16="http://schemas.microsoft.com/office/drawing/2014/main" id="{3FE725BD-4F45-4739-B2EF-6015D5796C4E}"/>
              </a:ext>
            </a:extLst>
          </p:cNvPr>
          <p:cNvPicPr>
            <a:picLocks noChangeAspect="1"/>
          </p:cNvPicPr>
          <p:nvPr/>
        </p:nvPicPr>
        <p:blipFill>
          <a:blip r:embed="rId4"/>
          <a:stretch>
            <a:fillRect/>
          </a:stretch>
        </p:blipFill>
        <p:spPr>
          <a:xfrm>
            <a:off x="31377" y="921406"/>
            <a:ext cx="2017954" cy="2225206"/>
          </a:xfrm>
          <a:prstGeom prst="rect">
            <a:avLst/>
          </a:prstGeom>
        </p:spPr>
      </p:pic>
    </p:spTree>
    <p:extLst>
      <p:ext uri="{BB962C8B-B14F-4D97-AF65-F5344CB8AC3E}">
        <p14:creationId xmlns:p14="http://schemas.microsoft.com/office/powerpoint/2010/main" val="18518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7C4D1-373D-4F3A-B1C1-492899880459}"/>
              </a:ext>
            </a:extLst>
          </p:cNvPr>
          <p:cNvSpPr>
            <a:spLocks noGrp="1"/>
          </p:cNvSpPr>
          <p:nvPr>
            <p:ph type="title"/>
          </p:nvPr>
        </p:nvSpPr>
        <p:spPr>
          <a:xfrm>
            <a:off x="2049330" y="1168677"/>
            <a:ext cx="6987093" cy="5125219"/>
          </a:xfrm>
        </p:spPr>
        <p:txBody>
          <a:bodyPr vert="horz" lIns="91440" tIns="45720" rIns="91440" bIns="45720" rtlCol="0" anchor="t">
            <a:normAutofit fontScale="90000"/>
          </a:bodyPr>
          <a:lstStyle/>
          <a:p>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a:t>
            </a:r>
            <a:br>
              <a:rPr lang="en-US" sz="2000" dirty="0">
                <a:latin typeface="Microsoft JhengHei UI" panose="020B0604030504040204" pitchFamily="34" charset="-120"/>
                <a:ea typeface="Microsoft JhengHei UI" panose="020B0604030504040204" pitchFamily="34" charset="-120"/>
              </a:rPr>
            </a:br>
            <a:r>
              <a:rPr lang="en-US" sz="2400" b="1" dirty="0">
                <a:latin typeface="Microsoft JhengHei UI" panose="020B0604030504040204" pitchFamily="34" charset="-120"/>
                <a:ea typeface="Microsoft JhengHei UI" panose="020B0604030504040204" pitchFamily="34" charset="-120"/>
              </a:rPr>
              <a:t>PHYSICIAN ASSISTANT</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err="1">
                <a:latin typeface="Microsoft JhengHei UI" panose="020B0604030504040204" pitchFamily="34" charset="-120"/>
                <a:ea typeface="Microsoft JhengHei UI" panose="020B0604030504040204" pitchFamily="34" charset="-120"/>
              </a:rPr>
              <a:t>Archousa</a:t>
            </a:r>
            <a:r>
              <a:rPr lang="en-US" sz="2000" dirty="0">
                <a:latin typeface="Microsoft JhengHei UI" panose="020B0604030504040204" pitchFamily="34" charset="-120"/>
                <a:ea typeface="Microsoft JhengHei UI" panose="020B0604030504040204" pitchFamily="34" charset="-120"/>
              </a:rPr>
              <a:t> M. Tosi Gilford, MD, PA-C</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-Assistant Professor UAB School of Health Professions</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Director UAB Physician Assistant (PA) Program</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a:t>
            </a:r>
            <a:br>
              <a:rPr lang="en-US" sz="2000" dirty="0">
                <a:latin typeface="Microsoft JhengHei UI" panose="020B0604030504040204" pitchFamily="34" charset="-120"/>
                <a:ea typeface="Microsoft JhengHei UI" panose="020B0604030504040204" pitchFamily="34" charset="-120"/>
              </a:rPr>
            </a:br>
            <a:r>
              <a:rPr lang="en-US" sz="2400" b="1" dirty="0">
                <a:latin typeface="Microsoft JhengHei UI" panose="020B0604030504040204" pitchFamily="34" charset="-120"/>
                <a:ea typeface="Microsoft JhengHei UI" panose="020B0604030504040204" pitchFamily="34" charset="-120"/>
              </a:rPr>
              <a:t>PHYSICIAN/ DOCTOR OF MEDICINE</a:t>
            </a:r>
            <a:br>
              <a:rPr lang="en-US" sz="2000" dirty="0">
                <a:latin typeface="Microsoft JhengHei UI" panose="020B0604030504040204" pitchFamily="34" charset="-120"/>
                <a:ea typeface="Microsoft JhengHei UI" panose="020B0604030504040204" pitchFamily="34" charset="-120"/>
              </a:rPr>
            </a:b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Archon Issac Ravizee, MD</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 Beta Kappa Boule’ Foundation Chair</a:t>
            </a:r>
            <a:br>
              <a:rPr lang="en-US" sz="2000" dirty="0">
                <a:latin typeface="Microsoft JhengHei UI" panose="020B0604030504040204" pitchFamily="34" charset="-120"/>
                <a:ea typeface="Microsoft JhengHei UI" panose="020B0604030504040204" pitchFamily="34" charset="-120"/>
              </a:rPr>
            </a:br>
            <a:r>
              <a:rPr lang="en-US" sz="2000" dirty="0">
                <a:latin typeface="Microsoft JhengHei UI" panose="020B0604030504040204" pitchFamily="34" charset="-120"/>
                <a:ea typeface="Microsoft JhengHei UI" panose="020B0604030504040204" pitchFamily="34" charset="-120"/>
              </a:rPr>
              <a:t>-Retired Obstetrician &amp; </a:t>
            </a:r>
            <a:r>
              <a:rPr lang="en-US" sz="2000" dirty="0" err="1">
                <a:latin typeface="Microsoft JhengHei UI" panose="020B0604030504040204" pitchFamily="34" charset="-120"/>
                <a:ea typeface="Microsoft JhengHei UI" panose="020B0604030504040204" pitchFamily="34" charset="-120"/>
              </a:rPr>
              <a:t>Gyb</a:t>
            </a:r>
            <a:r>
              <a:rPr lang="en-US" sz="2000" dirty="0">
                <a:latin typeface="Microsoft JhengHei UI" panose="020B0604030504040204" pitchFamily="34" charset="-120"/>
                <a:ea typeface="Microsoft JhengHei UI" panose="020B0604030504040204" pitchFamily="34" charset="-120"/>
              </a:rPr>
              <a:t>=</a:t>
            </a:r>
            <a:r>
              <a:rPr lang="en-US" sz="2000" dirty="0" err="1">
                <a:latin typeface="Microsoft JhengHei UI" panose="020B0604030504040204" pitchFamily="34" charset="-120"/>
                <a:ea typeface="Microsoft JhengHei UI" panose="020B0604030504040204" pitchFamily="34" charset="-120"/>
              </a:rPr>
              <a:t>necologist</a:t>
            </a:r>
            <a:br>
              <a:rPr lang="en-US" sz="2000" dirty="0">
                <a:latin typeface="Microsoft JhengHei UI" panose="020B0604030504040204" pitchFamily="34" charset="-120"/>
                <a:ea typeface="Microsoft JhengHei UI" panose="020B0604030504040204" pitchFamily="34" charset="-120"/>
              </a:rPr>
            </a:br>
            <a:endParaRPr lang="en-US" sz="2000" dirty="0">
              <a:latin typeface="Microsoft JhengHei UI" panose="020B0604030504040204" pitchFamily="34" charset="-120"/>
              <a:ea typeface="Microsoft JhengHei UI" panose="020B0604030504040204" pitchFamily="34" charset="-120"/>
            </a:endParaRPr>
          </a:p>
        </p:txBody>
      </p:sp>
      <p:pic>
        <p:nvPicPr>
          <p:cNvPr id="7" name="Content Placeholder 6">
            <a:extLst>
              <a:ext uri="{FF2B5EF4-FFF2-40B4-BE49-F238E27FC236}">
                <a16:creationId xmlns:a16="http://schemas.microsoft.com/office/drawing/2014/main" id="{D0541522-0058-44CA-99A9-3DB349B9E195}"/>
              </a:ext>
            </a:extLst>
          </p:cNvPr>
          <p:cNvPicPr>
            <a:picLocks noGrp="1" noChangeAspect="1"/>
          </p:cNvPicPr>
          <p:nvPr>
            <p:ph idx="1"/>
          </p:nvPr>
        </p:nvPicPr>
        <p:blipFill rotWithShape="1">
          <a:blip r:embed="rId2">
            <a:alphaModFix/>
          </a:blip>
          <a:srcRect t="161" r="4" b="4"/>
          <a:stretch/>
        </p:blipFill>
        <p:spPr>
          <a:xfrm>
            <a:off x="10078481" y="8348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Picture 8">
            <a:extLst>
              <a:ext uri="{FF2B5EF4-FFF2-40B4-BE49-F238E27FC236}">
                <a16:creationId xmlns:a16="http://schemas.microsoft.com/office/drawing/2014/main" id="{35932088-7AB2-4899-AEB3-4EB4F411EFF4}"/>
              </a:ext>
            </a:extLst>
          </p:cNvPr>
          <p:cNvPicPr>
            <a:picLocks noChangeAspect="1"/>
          </p:cNvPicPr>
          <p:nvPr/>
        </p:nvPicPr>
        <p:blipFill>
          <a:blip r:embed="rId3"/>
          <a:stretch>
            <a:fillRect/>
          </a:stretch>
        </p:blipFill>
        <p:spPr>
          <a:xfrm>
            <a:off x="304133" y="3612423"/>
            <a:ext cx="1745197" cy="2493138"/>
          </a:xfrm>
          <a:prstGeom prst="rect">
            <a:avLst/>
          </a:prstGeom>
        </p:spPr>
      </p:pic>
      <p:sp>
        <p:nvSpPr>
          <p:cNvPr id="10" name="TextBox 9">
            <a:extLst>
              <a:ext uri="{FF2B5EF4-FFF2-40B4-BE49-F238E27FC236}">
                <a16:creationId xmlns:a16="http://schemas.microsoft.com/office/drawing/2014/main" id="{1FC9B0EA-CD78-4513-91B7-C6B64865768A}"/>
              </a:ext>
            </a:extLst>
          </p:cNvPr>
          <p:cNvSpPr txBox="1"/>
          <p:nvPr/>
        </p:nvSpPr>
        <p:spPr>
          <a:xfrm>
            <a:off x="3234244" y="39824"/>
            <a:ext cx="5860836" cy="1384995"/>
          </a:xfrm>
          <a:prstGeom prst="rect">
            <a:avLst/>
          </a:prstGeom>
          <a:noFill/>
        </p:spPr>
        <p:txBody>
          <a:bodyPr wrap="none" rtlCol="0">
            <a:spAutoFit/>
          </a:bodyPr>
          <a:lstStyle/>
          <a:p>
            <a:pPr algn="ctr"/>
            <a:r>
              <a:rPr lang="en-US" sz="2400" dirty="0">
                <a:latin typeface="Microsoft JhengHei UI" panose="020B0604030504040204" pitchFamily="34" charset="-120"/>
                <a:ea typeface="Microsoft JhengHei UI" panose="020B0604030504040204" pitchFamily="34" charset="-120"/>
              </a:rPr>
              <a:t>Sigma Pi Phi Fraternity, Inc.</a:t>
            </a:r>
            <a:br>
              <a:rPr lang="en-US" sz="2400" dirty="0">
                <a:latin typeface="Microsoft JhengHei UI" panose="020B0604030504040204" pitchFamily="34" charset="-120"/>
                <a:ea typeface="Microsoft JhengHei UI" panose="020B0604030504040204" pitchFamily="34" charset="-120"/>
              </a:rPr>
            </a:br>
            <a:r>
              <a:rPr lang="en-US" sz="2400" dirty="0">
                <a:latin typeface="Microsoft JhengHei UI" panose="020B0604030504040204" pitchFamily="34" charset="-120"/>
                <a:ea typeface="Microsoft JhengHei UI" panose="020B0604030504040204" pitchFamily="34" charset="-120"/>
              </a:rPr>
              <a:t>2020-21 Boule’ Scholars Program</a:t>
            </a:r>
            <a:br>
              <a:rPr lang="en-US" sz="2400" dirty="0">
                <a:latin typeface="Microsoft JhengHei UI" panose="020B0604030504040204" pitchFamily="34" charset="-120"/>
                <a:ea typeface="Microsoft JhengHei UI" panose="020B0604030504040204" pitchFamily="34" charset="-120"/>
              </a:rPr>
            </a:br>
            <a:r>
              <a:rPr lang="en-US" sz="3600" dirty="0">
                <a:solidFill>
                  <a:prstClr val="black"/>
                </a:solidFill>
                <a:latin typeface="Microsoft JhengHei UI" panose="020B0604030504040204" pitchFamily="34" charset="-120"/>
                <a:ea typeface="Microsoft JhengHei UI" panose="020B0604030504040204" pitchFamily="34" charset="-120"/>
              </a:rPr>
              <a:t>MEDICAL CAREERS PANEL</a:t>
            </a:r>
            <a:endParaRPr lang="en-US" sz="2400" dirty="0">
              <a:latin typeface="Microsoft JhengHei UI" panose="020B0604030504040204" pitchFamily="34" charset="-120"/>
              <a:ea typeface="Microsoft JhengHei UI" panose="020B0604030504040204" pitchFamily="34" charset="-120"/>
            </a:endParaRPr>
          </a:p>
        </p:txBody>
      </p:sp>
      <p:pic>
        <p:nvPicPr>
          <p:cNvPr id="2" name="Picture 1">
            <a:extLst>
              <a:ext uri="{FF2B5EF4-FFF2-40B4-BE49-F238E27FC236}">
                <a16:creationId xmlns:a16="http://schemas.microsoft.com/office/drawing/2014/main" id="{2BBC8342-A387-41D2-8273-DAA11EEED999}"/>
              </a:ext>
            </a:extLst>
          </p:cNvPr>
          <p:cNvPicPr>
            <a:picLocks noChangeAspect="1"/>
          </p:cNvPicPr>
          <p:nvPr/>
        </p:nvPicPr>
        <p:blipFill>
          <a:blip r:embed="rId4"/>
          <a:stretch>
            <a:fillRect/>
          </a:stretch>
        </p:blipFill>
        <p:spPr>
          <a:xfrm>
            <a:off x="281748" y="876863"/>
            <a:ext cx="1787547" cy="2232211"/>
          </a:xfrm>
          <a:prstGeom prst="rect">
            <a:avLst/>
          </a:prstGeom>
        </p:spPr>
      </p:pic>
    </p:spTree>
    <p:extLst>
      <p:ext uri="{BB962C8B-B14F-4D97-AF65-F5344CB8AC3E}">
        <p14:creationId xmlns:p14="http://schemas.microsoft.com/office/powerpoint/2010/main" val="93211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8FDA-8214-4D8B-9357-B58DB67152C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t>Speaker Highlight</a:t>
            </a:r>
          </a:p>
        </p:txBody>
      </p:sp>
      <p:sp>
        <p:nvSpPr>
          <p:cNvPr id="4" name="Text Placeholder 3">
            <a:extLst>
              <a:ext uri="{FF2B5EF4-FFF2-40B4-BE49-F238E27FC236}">
                <a16:creationId xmlns:a16="http://schemas.microsoft.com/office/drawing/2014/main" id="{2690A7D2-165B-468D-A153-3167133D97EB}"/>
              </a:ext>
            </a:extLst>
          </p:cNvPr>
          <p:cNvSpPr>
            <a:spLocks noGrp="1"/>
          </p:cNvSpPr>
          <p:nvPr>
            <p:ph type="body" sz="half" idx="2"/>
          </p:nvPr>
        </p:nvSpPr>
        <p:spPr>
          <a:xfrm>
            <a:off x="5080934" y="2405641"/>
            <a:ext cx="6586489" cy="3785419"/>
          </a:xfrm>
        </p:spPr>
        <p:txBody>
          <a:bodyPr vert="horz" lIns="91440" tIns="45720" rIns="91440" bIns="45720" rtlCol="0">
            <a:noAutofit/>
          </a:bodyPr>
          <a:lstStyle/>
          <a:p>
            <a:pPr indent="-228600">
              <a:buFont typeface="Arial" panose="020B0604020202020204" pitchFamily="34" charset="0"/>
              <a:buChar char="•"/>
            </a:pPr>
            <a:r>
              <a:rPr lang="en-US" dirty="0"/>
              <a:t>Dr. Willie L. Gilford, Jr., MD is a board certified Emergency  Physician and a Fellow of the American College of Emergency Physicians. He is a native of Selma, AL where he finished Selma High School in 1989. He attended college at Dillard University of New Orleans where he  graduated with a B.S. in Chemistry in 1993. He obtained his Medical Degree from Meharry Medical College in Nashville in 1997, and completed an Emergency Medicine residency at King/Drew Medical Center  in Los Angeles in 2000. Since July 2000 he has been on the Faculty of Emergency Medicine at the University of Alabama, Birmingham [UAB] where he has been a core faculty and assistant residency program director. He is currently an Associate Professor and is the inaugural Medical Director of UAB Gardendale Freestanding ER.  His interest include minority disparities in medicine and mentoring. He recently became a Board member of Commercial Development Authority for the city of Birmingham. He is also a State of Alabama licensed home builder.</a:t>
            </a:r>
            <a:endParaRPr lang="en-US"/>
          </a:p>
          <a:p>
            <a:pPr indent="-228600">
              <a:buFont typeface="Arial" panose="020B0604020202020204" pitchFamily="34" charset="0"/>
              <a:buChar char="•"/>
            </a:pPr>
            <a:r>
              <a:rPr lang="en-US" dirty="0"/>
              <a:t>He is married to Monifa T. Gilford, MD an Assistant Professor in the School of Health Professions at UAB and Director of the Physician Assistant Program. They have 4 children.</a:t>
            </a:r>
            <a:endParaRPr lang="en-US"/>
          </a:p>
          <a:p>
            <a:pPr indent="-228600">
              <a:buFont typeface="Arial" panose="020B0604020202020204" pitchFamily="34" charset="0"/>
              <a:buChar char="•"/>
            </a:pPr>
            <a:endParaRPr lang="en-US"/>
          </a:p>
        </p:txBody>
      </p:sp>
      <p:pic>
        <p:nvPicPr>
          <p:cNvPr id="5" name="Content Placeholder 4">
            <a:extLst>
              <a:ext uri="{FF2B5EF4-FFF2-40B4-BE49-F238E27FC236}">
                <a16:creationId xmlns:a16="http://schemas.microsoft.com/office/drawing/2014/main" id="{6FD4FCDD-74F1-4EF2-9CE3-45DF0B391E01}"/>
              </a:ext>
            </a:extLst>
          </p:cNvPr>
          <p:cNvPicPr>
            <a:picLocks noGrp="1" noChangeAspect="1"/>
          </p:cNvPicPr>
          <p:nvPr>
            <p:ph idx="1"/>
          </p:nvPr>
        </p:nvPicPr>
        <p:blipFill rotWithShape="1">
          <a:blip r:embed="rId2"/>
          <a:srcRect l="8295" r="14215" b="1"/>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6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E80B8-2CC1-4FDF-BEEE-3377EB88B44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Ice Breaker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CDF6CC0-09D6-4E7C-B9B2-6D88493AE1E2}"/>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3600" dirty="0">
                <a:latin typeface="Microsoft JhengHei Light" panose="020B0304030504040204" pitchFamily="34" charset="-120"/>
                <a:ea typeface="Microsoft JhengHei Light" panose="020B0304030504040204" pitchFamily="34" charset="-120"/>
              </a:rPr>
              <a:t>Kahoot Survey</a:t>
            </a:r>
          </a:p>
          <a:p>
            <a:pPr marL="685800" indent="-228600">
              <a:buFont typeface="Arial" panose="020B0604020202020204" pitchFamily="34" charset="0"/>
              <a:buChar char="•"/>
            </a:pPr>
            <a:r>
              <a:rPr lang="en-US" sz="3600" dirty="0">
                <a:latin typeface="Microsoft JhengHei Light" panose="020B0304030504040204" pitchFamily="34" charset="-120"/>
                <a:ea typeface="Microsoft JhengHei Light" panose="020B0304030504040204" pitchFamily="34" charset="-120"/>
              </a:rPr>
              <a:t>Kahoot.it</a:t>
            </a:r>
          </a:p>
        </p:txBody>
      </p:sp>
      <p:pic>
        <p:nvPicPr>
          <p:cNvPr id="6" name="Content Placeholder 5" descr="Water next to the ocean&#10;&#10;Description automatically generated">
            <a:extLst>
              <a:ext uri="{FF2B5EF4-FFF2-40B4-BE49-F238E27FC236}">
                <a16:creationId xmlns:a16="http://schemas.microsoft.com/office/drawing/2014/main" id="{2F2DED95-E047-4519-9B52-863295D5FF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73" r="-1" b="1686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37131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776</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Microsoft JhengHei Light</vt:lpstr>
      <vt:lpstr>Microsoft JhengHei UI</vt:lpstr>
      <vt:lpstr>Microsoft YaHei UI Light</vt:lpstr>
      <vt:lpstr>Arial</vt:lpstr>
      <vt:lpstr>Calibri</vt:lpstr>
      <vt:lpstr>Calibri Light</vt:lpstr>
      <vt:lpstr>Office Theme</vt:lpstr>
      <vt:lpstr>PowerPoint Presentation</vt:lpstr>
      <vt:lpstr>  Sire Archon Attorney Tom Larkin - Civil Rights Attorney         Archon Foster Ware III (Co-Chair) - Chemical Engineer  currently serving in a Leadership  role with Alabama Power     Archon Willie Gilford, MD (Co-Chair) - Associate Professor,  Medical Director and  Emergency Physician at UAB </vt:lpstr>
      <vt:lpstr>Beta Kappa Boule’ Scholars Program  Activities 2020-21 </vt:lpstr>
      <vt:lpstr>PowerPoint Presentation</vt:lpstr>
      <vt:lpstr>PowerPoint Presentation</vt:lpstr>
      <vt:lpstr>    DENTISTRY  Archon Adolphus Jackson, DMD -Founder West Princeton Dental Clinic - Former Member State of Alabama Dental Board        VETINARY MEDICINE  Archon Jerome Williams, DVM - Founder of Red Mountain Animal Clinic -Board Chair and President Pro Tem Alabama A&amp;M       </vt:lpstr>
      <vt:lpstr>    PHYSICIAN ASSISTANT  Archousa M. Tosi Gilford, MD, PA-C -Assistant Professor UAB School of Health Professions - Director UAB Physician Assistant (PA) Program       PHYSICIAN/ DOCTOR OF MEDICINE  Archon Issac Ravizee, MD - Beta Kappa Boule’ Foundation Chair -Retired Obstetrician &amp; Gyb=necologist </vt:lpstr>
      <vt:lpstr>Speaker Highlight</vt:lpstr>
      <vt:lpstr>Ice Breaker</vt:lpstr>
      <vt:lpstr>   Each Scholar to give brief personal update since last workshop.  Brainstorm about Individual and Group Projects  Kahoot Survey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Ware, Foster L.</dc:creator>
  <cp:lastModifiedBy>Willie Gilford</cp:lastModifiedBy>
  <cp:revision>13</cp:revision>
  <dcterms:created xsi:type="dcterms:W3CDTF">2020-11-07T05:26:31Z</dcterms:created>
  <dcterms:modified xsi:type="dcterms:W3CDTF">2020-11-07T15:27:23Z</dcterms:modified>
</cp:coreProperties>
</file>